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Price &amp; Inflation Watch</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2026-03-04</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731520"/>
            <a:ext cx="10515600" cy="4754880"/>
          </a:xfrm>
          <a:prstGeom prst="rect">
            <a:avLst/>
          </a:prstGeom>
          <a:noFill/>
        </p:spPr>
        <p:txBody>
          <a:bodyPr wrap="square">
            <a:spAutoFit/>
          </a:bodyPr>
          <a:lstStyle/>
          <a:p>
            <a:pPr>
              <a:spcAft>
                <a:spcPts val="600"/>
              </a:spcAft>
            </a:pPr>
            <a:r>
              <a:rPr sz="1400">
                <a:solidFill>
                  <a:srgbClr val="1F2937"/>
                </a:solidFill>
              </a:rPr>
              <a:t>Price &amp; Inflation Watch</a:t>
            </a:r>
          </a:p>
          <a:p>
            <a:pPr>
              <a:spcAft>
                <a:spcPts val="600"/>
              </a:spcAft>
            </a:pPr>
            <a:r>
              <a:rPr sz="1400">
                <a:solidFill>
                  <a:srgbClr val="1F2937"/>
                </a:solidFill>
              </a:rPr>
              <a:t>BDPolicy Lab — 2026-03-04</a:t>
            </a:r>
          </a:p>
          <a:p>
            <a:pPr>
              <a:spcAft>
                <a:spcPts val="600"/>
              </a:spcAft>
            </a:pPr>
            <a:r>
              <a:rPr sz="1400">
                <a:solidFill>
                  <a:srgbClr val="1F2937"/>
                </a:solidFill>
              </a:rPr>
              <a:t>Food Index</a:t>
            </a:r>
          </a:p>
          <a:p>
            <a:pPr>
              <a:spcAft>
                <a:spcPts val="600"/>
              </a:spcAft>
            </a:pPr>
            <a:r>
              <a:rPr sz="1400">
                <a:solidFill>
                  <a:srgbClr val="1F2937"/>
                </a:solidFill>
              </a:rPr>
              <a:t>127.81</a:t>
            </a:r>
          </a:p>
          <a:p>
            <a:pPr>
              <a:spcAft>
                <a:spcPts val="600"/>
              </a:spcAft>
            </a:pPr>
            <a:r>
              <a:rPr sz="1400">
                <a:solidFill>
                  <a:srgbClr val="1F2937"/>
                </a:solidFill>
              </a:rPr>
              <a:t>▲ 1.10</a:t>
            </a:r>
          </a:p>
          <a:p>
            <a:pPr>
              <a:spcAft>
                <a:spcPts val="600"/>
              </a:spcAft>
            </a:pPr>
            <a:r>
              <a:rPr sz="1400">
                <a:solidFill>
                  <a:srgbClr val="1F2937"/>
                </a:solidFill>
              </a:rPr>
              <a:t>Oil Price</a:t>
            </a:r>
          </a:p>
          <a:p>
            <a:pPr>
              <a:spcAft>
                <a:spcPts val="600"/>
              </a:spcAft>
            </a:pPr>
            <a:r>
              <a:rPr sz="1400">
                <a:solidFill>
                  <a:srgbClr val="1F2937"/>
                </a:solidFill>
              </a:rPr>
              <a:t>$71.13</a:t>
            </a:r>
          </a:p>
          <a:p>
            <a:pPr>
              <a:spcAft>
                <a:spcPts val="600"/>
              </a:spcAft>
            </a:pPr>
            <a:r>
              <a:rPr sz="1400">
                <a:solidFill>
                  <a:srgbClr val="1F2937"/>
                </a:solidFill>
              </a:rPr>
              <a:t>0.00 $</a:t>
            </a:r>
          </a:p>
          <a:p>
            <a:pPr>
              <a:spcAft>
                <a:spcPts val="600"/>
              </a:spcAft>
            </a:pPr>
            <a:r>
              <a:rPr sz="1400">
                <a:solidFill>
                  <a:srgbClr val="1F2937"/>
                </a:solidFill>
              </a:rPr>
              <a:t>US CPI (YoY)</a:t>
            </a:r>
          </a:p>
          <a:p>
            <a:pPr>
              <a:spcAft>
                <a:spcPts val="600"/>
              </a:spcAft>
            </a:pPr>
            <a:r>
              <a:rPr sz="1400">
                <a:solidFill>
                  <a:srgbClr val="1F2937"/>
                </a:solidFill>
              </a:rPr>
              <a:t>+3.1</a:t>
            </a:r>
          </a:p>
          <a:p>
            <a:pPr>
              <a:spcAft>
                <a:spcPts val="600"/>
              </a:spcAft>
            </a:pPr>
            <a:r>
              <a:rPr sz="1400">
                <a:solidFill>
                  <a:srgbClr val="1F2937"/>
                </a:solidFill>
              </a:rPr>
              <a:t>▲ +3.1</a:t>
            </a:r>
          </a:p>
          <a:p>
            <a:pPr>
              <a:spcAft>
                <a:spcPts val="600"/>
              </a:spcAft>
            </a:pPr>
            <a:r>
              <a:rPr sz="1400">
                <a:solidFill>
                  <a:srgbClr val="1F2937"/>
                </a:solidFill>
              </a:rPr>
              <a:t>BD Inflation</a:t>
            </a:r>
          </a:p>
          <a:p>
            <a:pPr>
              <a:spcAft>
                <a:spcPts val="600"/>
              </a:spcAft>
            </a:pPr>
            <a:r>
              <a:rPr sz="1400">
                <a:solidFill>
                  <a:srgbClr val="1F2937"/>
                </a:solidFill>
              </a:rPr>
              <a:t>10.5</a:t>
            </a:r>
          </a:p>
          <a:p>
            <a:pPr>
              <a:spcAft>
                <a:spcPts val="600"/>
              </a:spcAft>
            </a:pPr>
            <a:r>
              <a:rPr sz="1400">
                <a:solidFill>
                  <a:srgbClr val="1F2937"/>
                </a:solidFill>
              </a:rPr>
              <a:t>▲ 10.5</a:t>
            </a:r>
          </a:p>
          <a:p>
            <a:pPr>
              <a:spcAft>
                <a:spcPts val="600"/>
              </a:spcAft>
            </a:pPr>
            <a:r>
              <a:rPr sz="1400">
                <a:solidFill>
                  <a:srgbClr val="1F2937"/>
                </a:solidFill>
              </a:rPr>
              <a:t>window.PlotlyConfig = {MathJaxConfig: 'local'};</a:t>
            </a:r>
          </a:p>
          <a:p>
            <a:pPr>
              <a:spcAft>
                <a:spcPts val="600"/>
              </a:spcAft>
            </a:pPr>
            <a:r>
              <a:rPr sz="1400">
                <a:solidFill>
                  <a:srgbClr val="1F2937"/>
                </a:solidFill>
              </a:rPr>
              <a:t>window.PLOTLYENV=window.PLOTLYENV || {};                                if (document.getElementById("04ee06c3-68ce-4655-8b6f-773d451c67e3")) {                    Plotly.newPlot(                        "04ee06c3-68ce-4655-8b6f-773d451c67e3",                        [{"fill":"tozeroy","fillcolor":"rgba(30,64,175,0.08)","line":{"color":"#b45309","width":2},"mode":"lines","x":["2026-01-16T00:00:00","2026-01-20T00:00:00","2026-01-21T00:00:00","2026-01-22T00:00:00","2026-01-23T00:00:00","2026-01-26T00:00:00","2026-01-27T00:00:00","2026-01-28T00:00:00","2026-01-29T00:00:00","2026-01-30T00:00:00","2026-02-02T00:00:00","2026-02-03T00:00:00","2026-02-04T00:00:00","2026-02-05T00:00:00","2026-02-06T00:00:00","2026-02-09T00:00:00","2026-02-10T00:00:00","2026-02-11T00:00:00","2026-02-12T00:00:00","2026-02-13T00:00:00","2026-02-17T00:00:00","2026-02-18T00:00:00","2026-02-19T00:00:00","2026-02-20T00:00:00","2026-02-23T00:00:00","2026-02-24T00:00:00","2026-02-25T00:00:00","2026-02-26T00:00:00","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Price &amp; Inflation Watch: Global Trends and Bangladesh’s Macro-Fiscal Outlook</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Date: October 26, 2024</a:t>
            </a:r>
          </a:p>
          <a:p>
            <a:pPr>
              <a:spcAft>
                <a:spcPts val="600"/>
              </a:spcAft>
            </a:pPr>
            <a:r>
              <a:rPr sz="1400">
                <a:solidFill>
                  <a:srgbClr val="1F2937"/>
                </a:solidFill>
              </a:rPr>
              <a:t>Author: Senior Economist, BDPolicy Lab</a:t>
            </a:r>
          </a:p>
          <a:p>
            <a:pPr>
              <a:spcAft>
                <a:spcPts val="600"/>
              </a:spcAft>
            </a:pPr>
            <a:r>
              <a:rPr sz="1400">
                <a:solidFill>
                  <a:srgbClr val="1F2937"/>
                </a:solidFill>
              </a:rPr>
              <a:t>1. Global Commodity Prices</a:t>
            </a:r>
          </a:p>
          <a:p>
            <a:pPr>
              <a:spcAft>
                <a:spcPts val="600"/>
              </a:spcAft>
            </a:pPr>
            <a:r>
              <a:rPr sz="1400">
                <a:solidFill>
                  <a:srgbClr val="1F2937"/>
                </a:solidFill>
              </a:rPr>
              <a:t>Current data from the IMF (via FRED) indicates a cooling yet precarious global commodity environment. The All Commodities Index stands at 179.50, reflecting a modest year-on-year (YoY) increase of 5.2%. While the Food Index remains relatively stable with a 1.1% YoY uptick, the Energy Index continues to exert upward pressure, rising by 4.3%. With WTI Crude Oil trading at $71.13 per barrel, the energy market remains a primary driver of global inflationary volatility. These indices suggest that while the supply chain shocks of the previous biennium have largely dissipated, structural price floors remain high due to geopolitical uncertainties and sustained energy demand.</a:t>
            </a:r>
          </a:p>
          <a:p>
            <a:pPr>
              <a:spcAft>
                <a:spcPts val="600"/>
              </a:spcAft>
            </a:pPr>
            <a:r>
              <a:rPr sz="1400">
                <a:solidFill>
                  <a:srgbClr val="1F2937"/>
                </a:solidFill>
              </a:rPr>
              <a:t>2. US Consumer Price Index</a:t>
            </a:r>
          </a:p>
          <a:p>
            <a:pPr>
              <a:spcAft>
                <a:spcPts val="600"/>
              </a:spcAft>
            </a:pPr>
            <a:r>
              <a:rPr sz="1400">
                <a:solidFill>
                  <a:srgbClr val="1F2937"/>
                </a:solidFill>
              </a:rPr>
              <a:t>The United States, serving as the global benchmark for monetary policy, reports a CPI All-Items increase of 3.1% (BLS). Notably, food inflation in the US (3.5%) is outpacing headline inflation, while energy inflation remains contained at 1.8%. For policymakers in Dhaka, the US trajectory is critical: as the Federal Reserve weighs sustained "higher-for-longer" interest rates to manage these figures, the resulting strength of the US Dollar continues to exacerbate import-side inflation for emerging markets like Bangladesh.</a:t>
            </a:r>
          </a:p>
          <a:p>
            <a:pPr>
              <a:spcAft>
                <a:spcPts val="600"/>
              </a:spcAft>
            </a:pPr>
            <a:r>
              <a:rPr sz="1400">
                <a:solidFill>
                  <a:srgbClr val="1F2937"/>
                </a:solidFill>
              </a:rPr>
              <a:t>3. Bangladesh Inflation Context</a:t>
            </a:r>
          </a:p>
          <a:p>
            <a:pPr>
              <a:spcAft>
                <a:spcPts val="600"/>
              </a:spcAft>
            </a:pPr>
            <a:r>
              <a:rPr sz="1400">
                <a:solidFill>
                  <a:srgbClr val="1F2937"/>
                </a:solidFill>
              </a:rPr>
              <a:t>Bangladesh is currently navigating a significantly more volatile inflationary environment, with the World Bank reporting annual CPI inflation at 10...</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