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Budget &amp; Fiscal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Budget &amp; Fiscal Brief</a:t>
            </a:r>
          </a:p>
          <a:p>
            <a:pPr>
              <a:spcAft>
                <a:spcPts val="600"/>
              </a:spcAft>
            </a:pPr>
            <a:r>
              <a:rPr sz="1400">
                <a:solidFill>
                  <a:srgbClr val="1F2937"/>
                </a:solidFill>
              </a:rPr>
              <a:t>BDPolicy Lab — 2026-03-04</a:t>
            </a:r>
          </a:p>
          <a:p>
            <a:pPr>
              <a:spcAft>
                <a:spcPts val="600"/>
              </a:spcAft>
            </a:pPr>
            <a:r>
              <a:rPr sz="1400">
                <a:solidFill>
                  <a:srgbClr val="1F2937"/>
                </a:solidFill>
              </a:rPr>
              <a:t>Tax/GDP</a:t>
            </a:r>
          </a:p>
          <a:p>
            <a:pPr>
              <a:spcAft>
                <a:spcPts val="600"/>
              </a:spcAft>
            </a:pPr>
            <a:r>
              <a:rPr sz="1400">
                <a:solidFill>
                  <a:srgbClr val="1F2937"/>
                </a:solidFill>
              </a:rPr>
              <a:t>7.6</a:t>
            </a:r>
          </a:p>
          <a:p>
            <a:pPr>
              <a:spcAft>
                <a:spcPts val="600"/>
              </a:spcAft>
            </a:pPr>
            <a:r>
              <a:rPr sz="1400">
                <a:solidFill>
                  <a:srgbClr val="1F2937"/>
                </a:solidFill>
              </a:rPr>
              <a:t>0.0</a:t>
            </a:r>
          </a:p>
          <a:p>
            <a:pPr>
              <a:spcAft>
                <a:spcPts val="600"/>
              </a:spcAft>
            </a:pPr>
            <a:r>
              <a:rPr sz="1400">
                <a:solidFill>
                  <a:srgbClr val="1F2937"/>
                </a:solidFill>
              </a:rPr>
              <a:t>Expenditure/GDP</a:t>
            </a:r>
          </a:p>
          <a:p>
            <a:pPr>
              <a:spcAft>
                <a:spcPts val="600"/>
              </a:spcAft>
            </a:pPr>
            <a:r>
              <a:rPr sz="1400">
                <a:solidFill>
                  <a:srgbClr val="1F2937"/>
                </a:solidFill>
              </a:rPr>
              <a:t>8.3</a:t>
            </a:r>
          </a:p>
          <a:p>
            <a:pPr>
              <a:spcAft>
                <a:spcPts val="600"/>
              </a:spcAft>
            </a:pPr>
            <a:r>
              <a:rPr sz="1400">
                <a:solidFill>
                  <a:srgbClr val="1F2937"/>
                </a:solidFill>
              </a:rPr>
              <a:t>0.0</a:t>
            </a:r>
          </a:p>
          <a:p>
            <a:pPr>
              <a:spcAft>
                <a:spcPts val="600"/>
              </a:spcAft>
            </a:pPr>
            <a:r>
              <a:rPr sz="1400">
                <a:solidFill>
                  <a:srgbClr val="1F2937"/>
                </a:solidFill>
              </a:rPr>
              <a:t>Fiscal Balance</a:t>
            </a:r>
          </a:p>
          <a:p>
            <a:pPr>
              <a:spcAft>
                <a:spcPts val="600"/>
              </a:spcAft>
            </a:pPr>
            <a:r>
              <a:rPr sz="1400">
                <a:solidFill>
                  <a:srgbClr val="1F2937"/>
                </a:solidFill>
              </a:rPr>
              <a:t>+1.2</a:t>
            </a:r>
          </a:p>
          <a:p>
            <a:pPr>
              <a:spcAft>
                <a:spcPts val="600"/>
              </a:spcAft>
            </a:pPr>
            <a:r>
              <a:rPr sz="1400">
                <a:solidFill>
                  <a:srgbClr val="1F2937"/>
                </a:solidFill>
              </a:rPr>
              <a:t>▲ +1.2</a:t>
            </a:r>
          </a:p>
          <a:p>
            <a:pPr>
              <a:spcAft>
                <a:spcPts val="600"/>
              </a:spcAft>
            </a:pPr>
            <a:r>
              <a:rPr sz="1400">
                <a:solidFill>
                  <a:srgbClr val="1F2937"/>
                </a:solidFill>
              </a:rPr>
              <a:t>Debt/GNI</a:t>
            </a:r>
          </a:p>
          <a:p>
            <a:pPr>
              <a:spcAft>
                <a:spcPts val="600"/>
              </a:spcAft>
            </a:pPr>
            <a:r>
              <a:rPr sz="1400">
                <a:solidFill>
                  <a:srgbClr val="1F2937"/>
                </a:solidFill>
              </a:rPr>
              <a:t>22.3</a:t>
            </a:r>
          </a:p>
          <a:p>
            <a:pPr>
              <a:spcAft>
                <a:spcPts val="600"/>
              </a:spcAft>
            </a:pPr>
            <a:r>
              <a:rPr sz="1400">
                <a:solidFill>
                  <a:srgbClr val="1F2937"/>
                </a:solidFill>
              </a:rPr>
              <a:t>0.0</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(document.getElementById("ee87ca91-a1dd-48a5-bedd-7e7f5aff5779")) {                    Plotly.newPlot(                        "ee87ca91-a1dd-48a5-bedd-7e7f5aff5779",                        [{"fill":"tozeroy","fillcolor":"rgba(30,64,175,0.08)","line":{"color":"#059669","width":2},"mode":"lines","x":["2012-12-31T00:00:00","2013-12-31T00:00:00","2014-12-31T00:00:00","2015-12-31T00:00:00","2016-12-31T00:00:00","2017-12-31T00:00:00","2018-12-31T00:00:00","2019-12-31T00:00:00","2020-12-31T00:00:00","2021-12-31T00:00:00"],"y":{"dtype":"f8","bdata":"tC0ee5MMIkCM6SVwwewhQAEBFTtQRSFAgU7ekyf\u002fIEAj5hOKhEQdQBQOT\u002fUS\u002fRtAAYXMrlXtHkCYQrVe940eQMjSJdmSARxACg3Nm8eRHkA="},"type":"scatter"}],                        {"template":{"data":{"histogram2dcontour":[{"type":"histogram2dcontour","colorbar":{"outlinewidth":0,"ticks":""},"colorscale":[[0.0,"#0d0887"],[0.1111111111111111,"#46039f"],[0.2222222222222222,"#7201a8"],[0.333333...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Budget &amp; Fiscal Analysis: Navigating Bangladesh’s Fiscal Architecture</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Date: May 22, 2024</a:t>
            </a:r>
          </a:p>
          <a:p>
            <a:pPr>
              <a:spcAft>
                <a:spcPts val="600"/>
              </a:spcAft>
            </a:pPr>
            <a:r>
              <a:rPr sz="1400">
                <a:solidFill>
                  <a:srgbClr val="1F2937"/>
                </a:solidFill>
              </a:rPr>
              <a:t>To: Policy Stakeholders and Development Practitioners</a:t>
            </a:r>
          </a:p>
          <a:p>
            <a:pPr>
              <a:spcAft>
                <a:spcPts val="600"/>
              </a:spcAft>
            </a:pPr>
            <a:r>
              <a:rPr sz="1400">
                <a:solidFill>
                  <a:srgbClr val="1F2937"/>
                </a:solidFill>
              </a:rPr>
              <a:t>From: BDPolicy Lab Fiscal Analysis Unit</a:t>
            </a:r>
          </a:p>
          <a:p>
            <a:pPr>
              <a:spcAft>
                <a:spcPts val="600"/>
              </a:spcAft>
            </a:pPr>
            <a:r>
              <a:rPr sz="1400">
                <a:solidFill>
                  <a:srgbClr val="1F2937"/>
                </a:solidFill>
              </a:rPr>
              <a:t>Subject: Assessment of Fiscal Stability and Structural Reform Priorities</a:t>
            </a:r>
          </a:p>
          <a:p>
            <a:pPr>
              <a:spcAft>
                <a:spcPts val="600"/>
              </a:spcAft>
            </a:pPr>
            <a:r>
              <a:rPr sz="1400">
                <a:solidFill>
                  <a:srgbClr val="1F2937"/>
                </a:solidFill>
              </a:rPr>
              <a:t>As Bangladesh navigates its transition toward middle-income status and eventual LDC graduation, the imperative for structural fiscal reform has never been more urgent. While the nation maintains a robust GDP of $450.1 billion with a growth rate of 4.2%, the current fiscal architecture reveals systemic vulnerabilities that require immediate attention.</a:t>
            </a:r>
          </a:p>
          <a:p>
            <a:pPr>
              <a:spcAft>
                <a:spcPts val="600"/>
              </a:spcAft>
            </a:pPr>
            <a:r>
              <a:rPr sz="1400">
                <a:solidFill>
                  <a:srgbClr val="1F2937"/>
                </a:solidFill>
              </a:rPr>
              <a:t>1. Revenue Mobilisation</a:t>
            </a:r>
          </a:p>
          <a:p>
            <a:pPr>
              <a:spcAft>
                <a:spcPts val="600"/>
              </a:spcAft>
            </a:pPr>
            <a:r>
              <a:rPr sz="1400">
                <a:solidFill>
                  <a:srgbClr val="1F2937"/>
                </a:solidFill>
              </a:rPr>
              <a:t>Bangladesh continues to struggle with one of the lowest tax-to-GDP ratios globally, standing at 7.64%. Despite a marginal increase of 0.64 percentage points, total government revenue (excluding grants) remains stagnant at 9.54% of GDP.</a:t>
            </a:r>
          </a:p>
          <a:p>
            <a:pPr>
              <a:spcAft>
                <a:spcPts val="600"/>
              </a:spcAft>
            </a:pPr>
            <a:r>
              <a:rPr sz="1400">
                <a:solidFill>
                  <a:srgbClr val="1F2937"/>
                </a:solidFill>
              </a:rPr>
              <a:t>When benchmarked against regional peers, the disparity is stark. While India maintains a tax-to-GDP ratio of approximately 11%, Bangladesh’s performance is comparable only to debt-distressed Sri Lanka (approx. 8%). This revenue bottleneck severely restricts the state’s ability to fund essential public goods. Relying on an narrow tax base—heavily skewed toward indirect taxes and import duties—limits the progressivity of the fiscal system and leaves the budget sensitive to external trade shocks.</a:t>
            </a:r>
          </a:p>
          <a:p>
            <a:pPr>
              <a:spcAft>
                <a:spcPts val="600"/>
              </a:spcAft>
            </a:pPr>
            <a:r>
              <a:rPr sz="1400">
                <a:solidFill>
                  <a:srgbClr val="1F2937"/>
                </a:solidFill>
              </a:rPr>
              <a:t>2. Government Expenditure</a:t>
            </a:r>
          </a:p>
          <a:p>
            <a:pPr>
              <a:spcAft>
                <a:spcPts val="600"/>
              </a:spcAft>
            </a:pPr>
            <a:r>
              <a:rPr sz="1400">
                <a:solidFill>
                  <a:srgbClr val="1F2937"/>
                </a:solidFill>
              </a:rPr>
              <a:t>Current government expenditure stands at 8.32% of GDP, a figure that highlights a significant "fiscal squeeze." To achieve the Sustainable Development Goals (SDGs) and tran...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