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Development Indicators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Development Indicators Brief</a:t>
            </a:r>
          </a:p>
          <a:p>
            <a:pPr>
              <a:spcAft>
                <a:spcPts val="600"/>
              </a:spcAft>
            </a:pPr>
            <a:r>
              <a:rPr sz="1400">
                <a:solidFill>
                  <a:srgbClr val="1F2937"/>
                </a:solidFill>
              </a:rPr>
              <a:t>BDPolicy Lab — 2026-03-04</a:t>
            </a:r>
          </a:p>
          <a:p>
            <a:pPr>
              <a:spcAft>
                <a:spcPts val="600"/>
              </a:spcAft>
            </a:pPr>
            <a:r>
              <a:rPr sz="1400">
                <a:solidFill>
                  <a:srgbClr val="1F2937"/>
                </a:solidFill>
              </a:rPr>
              <a:t>GDP Growth</a:t>
            </a:r>
          </a:p>
          <a:p>
            <a:pPr>
              <a:spcAft>
                <a:spcPts val="600"/>
              </a:spcAft>
            </a:pPr>
            <a:r>
              <a:rPr sz="1400">
                <a:solidFill>
                  <a:srgbClr val="1F2937"/>
                </a:solidFill>
              </a:rPr>
              <a:t>+4.2</a:t>
            </a:r>
          </a:p>
          <a:p>
            <a:pPr>
              <a:spcAft>
                <a:spcPts val="600"/>
              </a:spcAft>
            </a:pPr>
            <a:r>
              <a:rPr sz="1400">
                <a:solidFill>
                  <a:srgbClr val="1F2937"/>
                </a:solidFill>
              </a:rPr>
              <a:t>▲ +4.2</a:t>
            </a:r>
          </a:p>
          <a:p>
            <a:pPr>
              <a:spcAft>
                <a:spcPts val="600"/>
              </a:spcAft>
            </a:pPr>
            <a:r>
              <a:rPr sz="1400">
                <a:solidFill>
                  <a:srgbClr val="1F2937"/>
                </a:solidFill>
              </a:rPr>
              <a:t>GNI/Capita</a:t>
            </a:r>
          </a:p>
          <a:p>
            <a:pPr>
              <a:spcAft>
                <a:spcPts val="600"/>
              </a:spcAft>
            </a:pPr>
            <a:r>
              <a:rPr sz="1400">
                <a:solidFill>
                  <a:srgbClr val="1F2937"/>
                </a:solidFill>
              </a:rPr>
              <a:t>$0</a:t>
            </a:r>
          </a:p>
          <a:p>
            <a:pPr>
              <a:spcAft>
                <a:spcPts val="600"/>
              </a:spcAft>
            </a:pPr>
            <a:r>
              <a:rPr sz="1400">
                <a:solidFill>
                  <a:srgbClr val="1F2937"/>
                </a:solidFill>
              </a:rPr>
              <a:t>0 $</a:t>
            </a:r>
          </a:p>
          <a:p>
            <a:pPr>
              <a:spcAft>
                <a:spcPts val="600"/>
              </a:spcAft>
            </a:pPr>
            <a:r>
              <a:rPr sz="1400">
                <a:solidFill>
                  <a:srgbClr val="1F2937"/>
                </a:solidFill>
              </a:rPr>
              <a:t>Life Expect.</a:t>
            </a:r>
          </a:p>
          <a:p>
            <a:pPr>
              <a:spcAft>
                <a:spcPts val="600"/>
              </a:spcAft>
            </a:pPr>
            <a:r>
              <a:rPr sz="1400">
                <a:solidFill>
                  <a:srgbClr val="1F2937"/>
                </a:solidFill>
              </a:rPr>
              <a:t>74.7</a:t>
            </a:r>
          </a:p>
          <a:p>
            <a:pPr>
              <a:spcAft>
                <a:spcPts val="600"/>
              </a:spcAft>
            </a:pPr>
            <a:r>
              <a:rPr sz="1400">
                <a:solidFill>
                  <a:srgbClr val="1F2937"/>
                </a:solidFill>
              </a:rPr>
              <a:t>0.0</a:t>
            </a:r>
          </a:p>
          <a:p>
            <a:pPr>
              <a:spcAft>
                <a:spcPts val="600"/>
              </a:spcAft>
            </a:pPr>
            <a:r>
              <a:rPr sz="1400">
                <a:solidFill>
                  <a:srgbClr val="1F2937"/>
                </a:solidFill>
              </a:rPr>
              <a:t>Poverty Rate</a:t>
            </a:r>
          </a:p>
          <a:p>
            <a:pPr>
              <a:spcAft>
                <a:spcPts val="600"/>
              </a:spcAft>
            </a:pPr>
            <a:r>
              <a:rPr sz="1400">
                <a:solidFill>
                  <a:srgbClr val="1F2937"/>
                </a:solidFill>
              </a:rPr>
              <a:t>5.9</a:t>
            </a:r>
          </a:p>
          <a:p>
            <a:pPr>
              <a:spcAft>
                <a:spcPts val="600"/>
              </a:spcAft>
            </a:pPr>
            <a:r>
              <a:rPr sz="1400">
                <a:solidFill>
                  <a:srgbClr val="1F2937"/>
                </a:solidFill>
              </a:rPr>
              <a:t>0.0</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(document.getElementById("90f21d64-83c6-4082-9388-25080e8405e5")) {                    Plotly.newPlot(                        "90f21d64-83c6-4082-9388-25080e8405e5",                        [{"fill":"tozeroy","fillcolor":"rgba(30,64,175,0.08)","line":{"color":"#1e40af","width":2},"mode":"lines","x":["2015-12-31T00:00:00","2016-12-31T00:00:00","2017-12-31T00:00:00","2018-12-31T00:00:00","2019-12-31T00:00:00","2020-12-31T00:00:00","2021-12-31T00:00:00","2022-12-31T00:00:00","2023-12-31T00:00:00","2024-12-31T00:00:00"],"y":{"dtype":"f8","bdata":"Ma9sOuc1GkClb\u002fGhM3QcQKt51n5qXBpAw4vBGhRHHUC7nPDDFIcfQBpY1DmKlQtAHF2zGTXBG0AFNryDOWYcQATboA63GRdA4ulqCZ7kEEA="},"type":"scatter"}],                        {"template":{"data":{"histogram2dcontour":[{"type":"histogram2dcontour","colorbar":{"outlinewidth":0,"ticks":""},"colorscale":[[0.0,"#0d0887"],[0.1111111111111111,"#46039f"],[0.2222222222222222,"#7201a8"],[0.33333333333...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Bangladesh Development Indicators Report: Navigating the Post-LDC Transition</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Date: May 2024</a:t>
            </a:r>
          </a:p>
          <a:p>
            <a:pPr>
              <a:spcAft>
                <a:spcPts val="600"/>
              </a:spcAft>
            </a:pPr>
            <a:r>
              <a:rPr sz="1400">
                <a:solidFill>
                  <a:srgbClr val="1F2937"/>
                </a:solidFill>
              </a:rPr>
              <a:t>Prepared by: Development Economist, BDPolicy Lab</a:t>
            </a:r>
          </a:p>
          <a:p>
            <a:pPr>
              <a:spcAft>
                <a:spcPts val="600"/>
              </a:spcAft>
            </a:pPr>
            <a:r>
              <a:rPr sz="1400">
                <a:solidFill>
                  <a:srgbClr val="1F2937"/>
                </a:solidFill>
              </a:rPr>
              <a:t>As Bangladesh transitions into the post-Least Developed Country (LDC) era, the nation stands at a critical juncture. Having demonstrated resilience through decades of rapid poverty reduction, the country now faces the complex task of sustaining growth amidst global economic volatility, climate vulnerability, and structural shifts. This report provides a synthesized overview of current indicators, benchmarking Bangladesh’s progress against regional peers and outlining a strategic path forward.</a:t>
            </a:r>
          </a:p>
          <a:p>
            <a:pPr>
              <a:spcAft>
                <a:spcPts val="600"/>
              </a:spcAft>
            </a:pPr>
            <a:r>
              <a:rPr sz="1400">
                <a:solidFill>
                  <a:srgbClr val="1F2937"/>
                </a:solidFill>
              </a:rPr>
              <a:t>1. Economic Growth &amp; Income</a:t>
            </a:r>
          </a:p>
          <a:p>
            <a:pPr>
              <a:spcAft>
                <a:spcPts val="600"/>
              </a:spcAft>
            </a:pPr>
            <a:r>
              <a:rPr sz="1400">
                <a:solidFill>
                  <a:srgbClr val="1F2937"/>
                </a:solidFill>
              </a:rPr>
              <a:t>Bangladesh’s economy, currently valued at $450.1 billion, recorded a GDP growth rate of 4.2%. While this reflects a moderated expansion, it remains a testament to the country's inherent industrial capacity. However, the macroeconomic landscape is currently strained by an inflation rate of 10.5%, a figure that erodes purchasing power and necessitates tighter fiscal and monetary coordination.</a:t>
            </a:r>
          </a:p>
          <a:p>
            <a:pPr>
              <a:spcAft>
                <a:spcPts val="600"/>
              </a:spcAft>
            </a:pPr>
            <a:r>
              <a:rPr sz="1400">
                <a:solidFill>
                  <a:srgbClr val="1F2937"/>
                </a:solidFill>
              </a:rPr>
              <a:t>When compared to regional peers, Bangladesh’s growth trajectory remains impressive, though it faces the challenge of "middle-income trap" risks. Unlike Vietnam, which has successfully diversified its high-tech export base, Bangladesh remains heavily reliant on Ready-Made Garments (RMG). To reach the next tier of prosperity, the nation must shift from volume-based growth to value-added production.</a:t>
            </a:r>
          </a:p>
          <a:p>
            <a:pPr>
              <a:spcAft>
                <a:spcPts val="600"/>
              </a:spcAft>
            </a:pPr>
            <a:r>
              <a:rPr sz="1400">
                <a:solidFill>
                  <a:srgbClr val="1F2937"/>
                </a:solidFill>
              </a:rPr>
              <a:t>2. Human Development</a:t>
            </a:r>
          </a:p>
          <a:p>
            <a:pPr>
              <a:spcAft>
                <a:spcPts val="600"/>
              </a:spcAft>
            </a:pPr>
            <a:r>
              <a:rPr sz="1400">
                <a:solidFill>
                  <a:srgbClr val="1F2937"/>
                </a:solidFill>
              </a:rPr>
              <a:t>Bangladesh continues to outperform its GDP-per-capita peers in human development metrics. 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