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Remittance &amp; Migration Brief</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Remittance &amp; Migration Brief</a:t>
            </a:r>
          </a:p>
          <a:p>
            <a:pPr>
              <a:spcAft>
                <a:spcPts val="600"/>
              </a:spcAft>
            </a:pPr>
            <a:r>
              <a:rPr sz="1400">
                <a:solidFill>
                  <a:srgbClr val="1F2937"/>
                </a:solidFill>
              </a:rPr>
              <a:t>BDPolicy Lab — 2026-03-04</a:t>
            </a:r>
          </a:p>
          <a:p>
            <a:pPr>
              <a:spcAft>
                <a:spcPts val="600"/>
              </a:spcAft>
            </a:pPr>
            <a:r>
              <a:rPr sz="1400">
                <a:solidFill>
                  <a:srgbClr val="1F2937"/>
                </a:solidFill>
              </a:rPr>
              <a:t>Remittances</a:t>
            </a:r>
          </a:p>
          <a:p>
            <a:pPr>
              <a:spcAft>
                <a:spcPts val="600"/>
              </a:spcAft>
            </a:pPr>
            <a:r>
              <a:rPr sz="1400">
                <a:solidFill>
                  <a:srgbClr val="1F2937"/>
                </a:solidFill>
              </a:rPr>
              <a:t>$27.52</a:t>
            </a:r>
          </a:p>
          <a:p>
            <a:pPr>
              <a:spcAft>
                <a:spcPts val="600"/>
              </a:spcAft>
            </a:pPr>
            <a:r>
              <a:rPr sz="1400">
                <a:solidFill>
                  <a:srgbClr val="1F2937"/>
                </a:solidFill>
              </a:rPr>
              <a:t>▲ 24.70 $</a:t>
            </a:r>
          </a:p>
          <a:p>
            <a:pPr>
              <a:spcAft>
                <a:spcPts val="600"/>
              </a:spcAft>
            </a:pPr>
            <a:r>
              <a:rPr sz="1400">
                <a:solidFill>
                  <a:srgbClr val="1F2937"/>
                </a:solidFill>
              </a:rPr>
              <a:t>% of GDP</a:t>
            </a:r>
          </a:p>
          <a:p>
            <a:pPr>
              <a:spcAft>
                <a:spcPts val="600"/>
              </a:spcAft>
            </a:pPr>
            <a:r>
              <a:rPr sz="1400">
                <a:solidFill>
                  <a:srgbClr val="1F2937"/>
                </a:solidFill>
              </a:rPr>
              <a:t>6.1</a:t>
            </a:r>
          </a:p>
          <a:p>
            <a:pPr>
              <a:spcAft>
                <a:spcPts val="600"/>
              </a:spcAft>
            </a:pPr>
            <a:r>
              <a:rPr sz="1400">
                <a:solidFill>
                  <a:srgbClr val="1F2937"/>
                </a:solidFill>
              </a:rPr>
              <a:t>0.0</a:t>
            </a:r>
          </a:p>
          <a:p>
            <a:pPr>
              <a:spcAft>
                <a:spcPts val="600"/>
              </a:spcAft>
            </a:pPr>
            <a:r>
              <a:rPr sz="1400">
                <a:solidFill>
                  <a:srgbClr val="1F2937"/>
                </a:solidFill>
              </a:rPr>
              <a:t>FDI Inflows</a:t>
            </a:r>
          </a:p>
          <a:p>
            <a:pPr>
              <a:spcAft>
                <a:spcPts val="600"/>
              </a:spcAft>
            </a:pPr>
            <a:r>
              <a:rPr sz="1400">
                <a:solidFill>
                  <a:srgbClr val="1F2937"/>
                </a:solidFill>
              </a:rPr>
              <a:t>$1.31</a:t>
            </a:r>
          </a:p>
          <a:p>
            <a:pPr>
              <a:spcAft>
                <a:spcPts val="600"/>
              </a:spcAft>
            </a:pPr>
            <a:r>
              <a:rPr sz="1400">
                <a:solidFill>
                  <a:srgbClr val="1F2937"/>
                </a:solidFill>
              </a:rPr>
              <a:t>0.00 $</a:t>
            </a:r>
          </a:p>
          <a:p>
            <a:pPr>
              <a:spcAft>
                <a:spcPts val="600"/>
              </a:spcAft>
            </a:pPr>
            <a:r>
              <a:rPr sz="1400">
                <a:solidFill>
                  <a:srgbClr val="1F2937"/>
                </a:solidFill>
              </a:rPr>
              <a:t>FX Reserves</a:t>
            </a:r>
          </a:p>
          <a:p>
            <a:pPr>
              <a:spcAft>
                <a:spcPts val="600"/>
              </a:spcAft>
            </a:pPr>
            <a:r>
              <a:rPr sz="1400">
                <a:solidFill>
                  <a:srgbClr val="1F2937"/>
                </a:solidFill>
              </a:rPr>
              <a:t>$21.39</a:t>
            </a:r>
          </a:p>
          <a:p>
            <a:pPr>
              <a:spcAft>
                <a:spcPts val="600"/>
              </a:spcAft>
            </a:pPr>
            <a:r>
              <a:rPr sz="1400">
                <a:solidFill>
                  <a:srgbClr val="1F2937"/>
                </a:solidFill>
              </a:rPr>
              <a:t>0.00 $</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(document.getElementById("f8570803-98f3-4c6e-9f0b-76f788ca1de4")) {                    Plotly.newPlot(                        "f8570803-98f3-4c6e-9f0b-76f788ca1de4",                        [{"fill":"tozeroy","fillcolor":"rgba(30,64,175,0.08)","line":{"color":"#7c3aed","width":2},"mode":"lines","x":["2015-12-31T00:00:00","2016-12-31T00:00:00","2017-12-31T00:00:00","2018-12-31T00:00:00","2019-12-31T00:00:00","2020-12-31T00:00:00","2021-12-31T00:00:00","2022-12-31T00:00:00","2023-12-31T00:00:00","2024-12-31T00:00:00"],"y":{"dtype":"f8","bdata":"aDXMgVCXLkDi+LfMCCYrQCeK0F39ACtAgpdYduohL0CyMPPlJV0yQAlKVudrwDVAkfKL3ps0NkCZdc+6ZoE1QNbeCzbuETZAVrtc1UmGO0A="},"type":"scatter"}],                        {"template":{"data":{"histogram2dcontour":[{"type":"histogram2dcontour","colorbar":{"outlinewidth":0,"ticks":""},"colorscale":[[0.0,"#0d0887"],[0.1111111111111111,"#46039f"],[0.2222222222222222,"#7201a8"],[0.33333...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Remittance &amp; Migration Brief: Strengthening Bangladesh’s Economic Resilience</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To: Policy Stakeholders</a:t>
            </a:r>
          </a:p>
          <a:p>
            <a:pPr>
              <a:spcAft>
                <a:spcPts val="600"/>
              </a:spcAft>
            </a:pPr>
            <a:r>
              <a:rPr sz="1400">
                <a:solidFill>
                  <a:srgbClr val="1F2937"/>
                </a:solidFill>
              </a:rPr>
              <a:t>From: BDPolicy Lab, Migration Economics Division</a:t>
            </a:r>
          </a:p>
          <a:p>
            <a:pPr>
              <a:spcAft>
                <a:spcPts val="600"/>
              </a:spcAft>
            </a:pPr>
            <a:r>
              <a:rPr sz="1400">
                <a:solidFill>
                  <a:srgbClr val="1F2937"/>
                </a:solidFill>
              </a:rPr>
              <a:t>Subject: Analyzing Remittance Dynamics and Macro-Migration Strategies</a:t>
            </a:r>
          </a:p>
          <a:p>
            <a:pPr>
              <a:spcAft>
                <a:spcPts val="600"/>
              </a:spcAft>
            </a:pPr>
            <a:r>
              <a:rPr sz="1400">
                <a:solidFill>
                  <a:srgbClr val="1F2937"/>
                </a:solidFill>
              </a:rPr>
              <a:t>1. Remittance Inflows Overview</a:t>
            </a:r>
          </a:p>
          <a:p>
            <a:pPr>
              <a:spcAft>
                <a:spcPts val="600"/>
              </a:spcAft>
            </a:pPr>
            <a:r>
              <a:rPr sz="1400">
                <a:solidFill>
                  <a:srgbClr val="1F2937"/>
                </a:solidFill>
              </a:rPr>
              <a:t>Bangladesh continues to solidify its position as a global leader in remittance reception, serving as a critical lifeline for millions of households. According to the latest data, annual remittance inflows have surged to $27.52 billion, representing a robust 24.7% year-on-year growth from the previous $22.07 billion.</a:t>
            </a:r>
          </a:p>
          <a:p>
            <a:pPr>
              <a:spcAft>
                <a:spcPts val="600"/>
              </a:spcAft>
            </a:pPr>
            <a:r>
              <a:rPr sz="1400">
                <a:solidFill>
                  <a:srgbClr val="1F2937"/>
                </a:solidFill>
              </a:rPr>
              <a:t>With a migrant diaspora of approximately 8–10 million concentrated in key corridors—primarily Saudi Arabia, the UAE, Malaysia, the UK, and the USA—remittances account for 6.1% of Bangladesh’s $450.1 billion GDP. Most notably, the remittance-to-FDI ratio stands at 20.9x ($27.52B vs. $1.31B), underscoring that for the Bangladeshi economy, migrant capital remains a significantly more potent engine for foreign currency liquidity than foreign direct investment.</a:t>
            </a:r>
          </a:p>
          <a:p>
            <a:pPr>
              <a:spcAft>
                <a:spcPts val="600"/>
              </a:spcAft>
            </a:pPr>
            <a:r>
              <a:rPr sz="1400">
                <a:solidFill>
                  <a:srgbClr val="1F2937"/>
                </a:solidFill>
              </a:rPr>
              <a:t>2. Macroeconomic Impact</a:t>
            </a:r>
          </a:p>
          <a:p>
            <a:pPr>
              <a:spcAft>
                <a:spcPts val="600"/>
              </a:spcAft>
            </a:pPr>
            <a:r>
              <a:rPr sz="1400">
                <a:solidFill>
                  <a:srgbClr val="1F2937"/>
                </a:solidFill>
              </a:rPr>
              <a:t>Remittances function as a primary shock absorber for the national economy. Beyond the direct support to household consumption—which prevents millions from falling into poverty—these inflows are essential for domestic demand stability. Given the disparity between remittance inflows and FDI, remittances provide a reliable, counter-cyclical buffer during global economic slowdowns.</a:t>
            </a:r>
          </a:p>
          <a:p>
            <a:pPr>
              <a:spcAft>
                <a:spcPts val="600"/>
              </a:spcAft>
            </a:pPr>
            <a:r>
              <a:rPr sz="1400">
                <a:solidFill>
                  <a:srgbClr val="1F2937"/>
                </a:solidFill>
              </a:rPr>
              <a:t>However, reliance on remittances necessitates a shift in focus from mere consumption-based usage to investment-led deployment. Policymaker...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