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Energy &amp; Climate Brief</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2026-03-04</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731520"/>
            <a:ext cx="10515600" cy="4754880"/>
          </a:xfrm>
          <a:prstGeom prst="rect">
            <a:avLst/>
          </a:prstGeom>
          <a:noFill/>
        </p:spPr>
        <p:txBody>
          <a:bodyPr wrap="square">
            <a:spAutoFit/>
          </a:bodyPr>
          <a:lstStyle/>
          <a:p>
            <a:pPr>
              <a:spcAft>
                <a:spcPts val="600"/>
              </a:spcAft>
            </a:pPr>
            <a:r>
              <a:rPr sz="1400">
                <a:solidFill>
                  <a:srgbClr val="1F2937"/>
                </a:solidFill>
              </a:rPr>
              <a:t>Energy &amp; Climate Brief</a:t>
            </a:r>
          </a:p>
          <a:p>
            <a:pPr>
              <a:spcAft>
                <a:spcPts val="600"/>
              </a:spcAft>
            </a:pPr>
            <a:r>
              <a:rPr sz="1400">
                <a:solidFill>
                  <a:srgbClr val="1F2937"/>
                </a:solidFill>
              </a:rPr>
              <a:t>BDPolicy Lab — 2026-03-04</a:t>
            </a:r>
          </a:p>
          <a:p>
            <a:pPr>
              <a:spcAft>
                <a:spcPts val="600"/>
              </a:spcAft>
            </a:pPr>
            <a:r>
              <a:rPr sz="1400">
                <a:solidFill>
                  <a:srgbClr val="1F2937"/>
                </a:solidFill>
              </a:rPr>
              <a:t>Oil Price</a:t>
            </a:r>
          </a:p>
          <a:p>
            <a:pPr>
              <a:spcAft>
                <a:spcPts val="600"/>
              </a:spcAft>
            </a:pPr>
            <a:r>
              <a:rPr sz="1400">
                <a:solidFill>
                  <a:srgbClr val="1F2937"/>
                </a:solidFill>
              </a:rPr>
              <a:t>$71.13</a:t>
            </a:r>
          </a:p>
          <a:p>
            <a:pPr>
              <a:spcAft>
                <a:spcPts val="600"/>
              </a:spcAft>
            </a:pPr>
            <a:r>
              <a:rPr sz="1400">
                <a:solidFill>
                  <a:srgbClr val="1F2937"/>
                </a:solidFill>
              </a:rPr>
              <a:t>0.00 $</a:t>
            </a:r>
          </a:p>
          <a:p>
            <a:pPr>
              <a:spcAft>
                <a:spcPts val="600"/>
              </a:spcAft>
            </a:pPr>
            <a:r>
              <a:rPr sz="1400">
                <a:solidFill>
                  <a:srgbClr val="1F2937"/>
                </a:solidFill>
              </a:rPr>
              <a:t>Elec. Access</a:t>
            </a:r>
          </a:p>
          <a:p>
            <a:pPr>
              <a:spcAft>
                <a:spcPts val="600"/>
              </a:spcAft>
            </a:pPr>
            <a:r>
              <a:rPr sz="1400">
                <a:solidFill>
                  <a:srgbClr val="1F2937"/>
                </a:solidFill>
              </a:rPr>
              <a:t>99.5</a:t>
            </a:r>
          </a:p>
          <a:p>
            <a:pPr>
              <a:spcAft>
                <a:spcPts val="600"/>
              </a:spcAft>
            </a:pPr>
            <a:r>
              <a:rPr sz="1400">
                <a:solidFill>
                  <a:srgbClr val="1F2937"/>
                </a:solidFill>
              </a:rPr>
              <a:t>0.0</a:t>
            </a:r>
          </a:p>
          <a:p>
            <a:pPr>
              <a:spcAft>
                <a:spcPts val="600"/>
              </a:spcAft>
            </a:pPr>
            <a:r>
              <a:rPr sz="1400">
                <a:solidFill>
                  <a:srgbClr val="1F2937"/>
                </a:solidFill>
              </a:rPr>
              <a:t>Renewable %</a:t>
            </a:r>
          </a:p>
          <a:p>
            <a:pPr>
              <a:spcAft>
                <a:spcPts val="600"/>
              </a:spcAft>
            </a:pPr>
            <a:r>
              <a:rPr sz="1400">
                <a:solidFill>
                  <a:srgbClr val="1F2937"/>
                </a:solidFill>
              </a:rPr>
              <a:t>25.0</a:t>
            </a:r>
          </a:p>
          <a:p>
            <a:pPr>
              <a:spcAft>
                <a:spcPts val="600"/>
              </a:spcAft>
            </a:pPr>
            <a:r>
              <a:rPr sz="1400">
                <a:solidFill>
                  <a:srgbClr val="1F2937"/>
                </a:solidFill>
              </a:rPr>
              <a:t>0.0</a:t>
            </a:r>
          </a:p>
          <a:p>
            <a:pPr>
              <a:spcAft>
                <a:spcPts val="600"/>
              </a:spcAft>
            </a:pPr>
            <a:r>
              <a:rPr sz="1400">
                <a:solidFill>
                  <a:srgbClr val="1F2937"/>
                </a:solidFill>
              </a:rPr>
              <a:t>CO2/Capita</a:t>
            </a:r>
          </a:p>
          <a:p>
            <a:pPr>
              <a:spcAft>
                <a:spcPts val="600"/>
              </a:spcAft>
            </a:pPr>
            <a:r>
              <a:rPr sz="1400">
                <a:solidFill>
                  <a:srgbClr val="1F2937"/>
                </a:solidFill>
              </a:rPr>
              <a:t>0.00</a:t>
            </a:r>
          </a:p>
          <a:p>
            <a:pPr>
              <a:spcAft>
                <a:spcPts val="600"/>
              </a:spcAft>
            </a:pPr>
            <a:r>
              <a:rPr sz="1400">
                <a:solidFill>
                  <a:srgbClr val="1F2937"/>
                </a:solidFill>
              </a:rPr>
              <a:t>0.00</a:t>
            </a:r>
          </a:p>
          <a:p>
            <a:pPr>
              <a:spcAft>
                <a:spcPts val="600"/>
              </a:spcAft>
            </a:pPr>
            <a:r>
              <a:rPr sz="1400">
                <a:solidFill>
                  <a:srgbClr val="1F2937"/>
                </a:solidFill>
              </a:rPr>
              <a:t>window.PlotlyConfig = {MathJaxConfig: 'local'};</a:t>
            </a:r>
          </a:p>
          <a:p>
            <a:pPr>
              <a:spcAft>
                <a:spcPts val="600"/>
              </a:spcAft>
            </a:pPr>
            <a:r>
              <a:rPr sz="1400">
                <a:solidFill>
                  <a:srgbClr val="1F2937"/>
                </a:solidFill>
              </a:rPr>
              <a:t>window.PLOTLYENV=window.PLOTLYENV || {};                                if (document.getElementById("33557dfa-9fa3-40b7-8632-1970e5194942")) {                    Plotly.newPlot(                        "33557dfa-9fa3-40b7-8632-1970e5194942",                        [{"fill":"tozeroy","fillcolor":"rgba(30,64,175,0.08)","line":{"color":"#b45309","width":2},"mode":"lines","x":["2026-01-16T00:00:00","2026-01-20T00:00:00","2026-01-21T00:00:00","2026-01-22T00:00:00","2026-01-23T00:00:00","2026-01-26T00:00:00","2026-01-27T00:00:00","2026-01-28T00:00:00","2026-01-29T00:00:00","2026-01-30T00:00:00","2026-02-02T00:00:00","2026-02-03T00:00:00","2026-02-04T00:00:00","2026-02-05T00:00:00","2026-02-06T00:00:00","2026-02-09T00:00:00","2026-02-10T00:00:00","2026-02-11T00:00:00","2026-02-12T00:00:00","2026-02-13T00:00:00","2026-02-17T00:00:00","2026-02-18T00:00:00","2026-02-19T00:00:00","2026-02-20T00:00:00","2026-02-23T00:00:00","2026-02-24T00:00:00","2026-02-25T00:00:00","2026-02-26T00:00:00","2026-02-27...</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Energy &amp; Climate Brief: Navigating Bangladesh’s Path to Resilience</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To: Policy Stakeholders</a:t>
            </a:r>
          </a:p>
          <a:p>
            <a:pPr>
              <a:spcAft>
                <a:spcPts val="600"/>
              </a:spcAft>
            </a:pPr>
            <a:r>
              <a:rPr sz="1400">
                <a:solidFill>
                  <a:srgbClr val="1F2937"/>
                </a:solidFill>
              </a:rPr>
              <a:t>From: BDPolicy Lab, Energy &amp; Climate Division</a:t>
            </a:r>
          </a:p>
          <a:p>
            <a:pPr>
              <a:spcAft>
                <a:spcPts val="600"/>
              </a:spcAft>
            </a:pPr>
            <a:r>
              <a:rPr sz="1400">
                <a:solidFill>
                  <a:srgbClr val="1F2937"/>
                </a:solidFill>
              </a:rPr>
              <a:t>Date: May 22, 2024</a:t>
            </a:r>
          </a:p>
          <a:p>
            <a:pPr>
              <a:spcAft>
                <a:spcPts val="600"/>
              </a:spcAft>
            </a:pPr>
            <a:r>
              <a:rPr sz="1400">
                <a:solidFill>
                  <a:srgbClr val="1F2937"/>
                </a:solidFill>
              </a:rPr>
              <a:t>As Bangladesh transitions from a Least Developed Country (LDC) to a middle-income economy, the nexus between energy security, economic stability, and climate vulnerability has become the central challenge for national policymaking. This brief evaluates current sectoral performance and outlines a strategic pathway for a just transition.</a:t>
            </a:r>
          </a:p>
          <a:p>
            <a:pPr>
              <a:spcAft>
                <a:spcPts val="600"/>
              </a:spcAft>
            </a:pPr>
            <a:r>
              <a:rPr sz="1400">
                <a:solidFill>
                  <a:srgbClr val="1F2937"/>
                </a:solidFill>
              </a:rPr>
              <a:t>1. Global Energy Prices &amp; Impact on Bangladesh</a:t>
            </a:r>
          </a:p>
          <a:p>
            <a:pPr>
              <a:spcAft>
                <a:spcPts val="600"/>
              </a:spcAft>
            </a:pPr>
            <a:r>
              <a:rPr sz="1400">
                <a:solidFill>
                  <a:srgbClr val="1F2937"/>
                </a:solidFill>
              </a:rPr>
              <a:t>The global energy landscape remains characterized by volatility, placing significant strain on Bangladesh’s macroeconomic stability. Recent data from the Federal Reserve Economic Data (FRED) indicates the WTI oil price sits at $71.13/barrel, while the Energy Commodity Index has climbed by 4.3% year-on-year to 153.66.</a:t>
            </a:r>
          </a:p>
          <a:p>
            <a:pPr>
              <a:spcAft>
                <a:spcPts val="600"/>
              </a:spcAft>
            </a:pPr>
            <a:r>
              <a:rPr sz="1400">
                <a:solidFill>
                  <a:srgbClr val="1F2937"/>
                </a:solidFill>
              </a:rPr>
              <a:t>For Bangladesh, these figures are not merely abstract indices; they are direct contributors to the nation’s widening trade deficit. Because Bangladesh relies heavily on imported fossil fuels to meet peak demand, persistent global price hikes exacerbate balance-of-payment pressures and increase the fiscal burden of energy subsidies. Protecting the economy from imported inflation requires a decoupling of growth from volatile international commodity markets.</a:t>
            </a:r>
          </a:p>
          <a:p>
            <a:pPr>
              <a:spcAft>
                <a:spcPts val="600"/>
              </a:spcAft>
            </a:pPr>
            <a:r>
              <a:rPr sz="1400">
                <a:solidFill>
                  <a:srgbClr val="1F2937"/>
                </a:solidFill>
              </a:rPr>
              <a:t>2. Bangladesh Energy Sector</a:t>
            </a:r>
          </a:p>
          <a:p>
            <a:pPr>
              <a:spcAft>
                <a:spcPts val="600"/>
              </a:spcAft>
            </a:pPr>
            <a:r>
              <a:rPr sz="1400">
                <a:solidFill>
                  <a:srgbClr val="1F2937"/>
                </a:solidFill>
              </a:rPr>
              <a:t>Bangladesh has made commendable progress in infrastructure, achieving an electricity access rate of 99.5% with total generation reaching 101.7 billion kWh. However, the structural composition of this growth remains ...</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