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Banking &amp; Financial Sector Brief</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2026-03-04</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731520"/>
            <a:ext cx="10515600" cy="4754880"/>
          </a:xfrm>
          <a:prstGeom prst="rect">
            <a:avLst/>
          </a:prstGeom>
          <a:noFill/>
        </p:spPr>
        <p:txBody>
          <a:bodyPr wrap="square">
            <a:spAutoFit/>
          </a:bodyPr>
          <a:lstStyle/>
          <a:p>
            <a:pPr>
              <a:spcAft>
                <a:spcPts val="600"/>
              </a:spcAft>
            </a:pPr>
            <a:r>
              <a:rPr sz="1400">
                <a:solidFill>
                  <a:srgbClr val="1F2937"/>
                </a:solidFill>
              </a:rPr>
              <a:t>Banking &amp; Financial Sector Brief</a:t>
            </a:r>
          </a:p>
          <a:p>
            <a:pPr>
              <a:spcAft>
                <a:spcPts val="600"/>
              </a:spcAft>
            </a:pPr>
            <a:r>
              <a:rPr sz="1400">
                <a:solidFill>
                  <a:srgbClr val="1F2937"/>
                </a:solidFill>
              </a:rPr>
              <a:t>BDPolicy Lab — 2026-03-04</a:t>
            </a:r>
          </a:p>
          <a:p>
            <a:pPr>
              <a:spcAft>
                <a:spcPts val="600"/>
              </a:spcAft>
            </a:pPr>
            <a:r>
              <a:rPr sz="1400">
                <a:solidFill>
                  <a:srgbClr val="1F2937"/>
                </a:solidFill>
              </a:rPr>
              <a:t>Lending Rate</a:t>
            </a:r>
          </a:p>
          <a:p>
            <a:pPr>
              <a:spcAft>
                <a:spcPts val="600"/>
              </a:spcAft>
            </a:pPr>
            <a:r>
              <a:rPr sz="1400">
                <a:solidFill>
                  <a:srgbClr val="1F2937"/>
                </a:solidFill>
              </a:rPr>
              <a:t>9.85</a:t>
            </a:r>
          </a:p>
          <a:p>
            <a:pPr>
              <a:spcAft>
                <a:spcPts val="600"/>
              </a:spcAft>
            </a:pPr>
            <a:r>
              <a:rPr sz="1400">
                <a:solidFill>
                  <a:srgbClr val="1F2937"/>
                </a:solidFill>
              </a:rPr>
              <a:t>0.00</a:t>
            </a:r>
          </a:p>
          <a:p>
            <a:pPr>
              <a:spcAft>
                <a:spcPts val="600"/>
              </a:spcAft>
            </a:pPr>
            <a:r>
              <a:rPr sz="1400">
                <a:solidFill>
                  <a:srgbClr val="1F2937"/>
                </a:solidFill>
              </a:rPr>
              <a:t>NPL Ratio</a:t>
            </a:r>
          </a:p>
          <a:p>
            <a:pPr>
              <a:spcAft>
                <a:spcPts val="600"/>
              </a:spcAft>
            </a:pPr>
            <a:r>
              <a:rPr sz="1400">
                <a:solidFill>
                  <a:srgbClr val="1F2937"/>
                </a:solidFill>
              </a:rPr>
              <a:t>9.6</a:t>
            </a:r>
          </a:p>
          <a:p>
            <a:pPr>
              <a:spcAft>
                <a:spcPts val="600"/>
              </a:spcAft>
            </a:pPr>
            <a:r>
              <a:rPr sz="1400">
                <a:solidFill>
                  <a:srgbClr val="1F2937"/>
                </a:solidFill>
              </a:rPr>
              <a:t>▲ 0.8</a:t>
            </a:r>
          </a:p>
          <a:p>
            <a:pPr>
              <a:spcAft>
                <a:spcPts val="600"/>
              </a:spcAft>
            </a:pPr>
            <a:r>
              <a:rPr sz="1400">
                <a:solidFill>
                  <a:srgbClr val="1F2937"/>
                </a:solidFill>
              </a:rPr>
              <a:t>Credit/GDP</a:t>
            </a:r>
          </a:p>
          <a:p>
            <a:pPr>
              <a:spcAft>
                <a:spcPts val="600"/>
              </a:spcAft>
            </a:pPr>
            <a:r>
              <a:rPr sz="1400">
                <a:solidFill>
                  <a:srgbClr val="1F2937"/>
                </a:solidFill>
              </a:rPr>
              <a:t>0.0</a:t>
            </a:r>
          </a:p>
          <a:p>
            <a:pPr>
              <a:spcAft>
                <a:spcPts val="600"/>
              </a:spcAft>
            </a:pPr>
            <a:r>
              <a:rPr sz="1400">
                <a:solidFill>
                  <a:srgbClr val="1F2937"/>
                </a:solidFill>
              </a:rPr>
              <a:t>0.0</a:t>
            </a:r>
          </a:p>
          <a:p>
            <a:pPr>
              <a:spcAft>
                <a:spcPts val="600"/>
              </a:spcAft>
            </a:pPr>
            <a:r>
              <a:rPr sz="1400">
                <a:solidFill>
                  <a:srgbClr val="1F2937"/>
                </a:solidFill>
              </a:rPr>
              <a:t>M2 Growth</a:t>
            </a:r>
          </a:p>
          <a:p>
            <a:pPr>
              <a:spcAft>
                <a:spcPts val="600"/>
              </a:spcAft>
            </a:pPr>
            <a:r>
              <a:rPr sz="1400">
                <a:solidFill>
                  <a:srgbClr val="1F2937"/>
                </a:solidFill>
              </a:rPr>
              <a:t>+6.1</a:t>
            </a:r>
          </a:p>
          <a:p>
            <a:pPr>
              <a:spcAft>
                <a:spcPts val="600"/>
              </a:spcAft>
            </a:pPr>
            <a:r>
              <a:rPr sz="1400">
                <a:solidFill>
                  <a:srgbClr val="1F2937"/>
                </a:solidFill>
              </a:rPr>
              <a:t>▲ +6.1</a:t>
            </a:r>
          </a:p>
          <a:p>
            <a:pPr>
              <a:spcAft>
                <a:spcPts val="600"/>
              </a:spcAft>
            </a:pPr>
            <a:r>
              <a:rPr sz="1400">
                <a:solidFill>
                  <a:srgbClr val="1F2937"/>
                </a:solidFill>
              </a:rPr>
              <a:t>window.PlotlyConfig = {MathJaxConfig: 'local'};</a:t>
            </a:r>
          </a:p>
          <a:p>
            <a:pPr>
              <a:spcAft>
                <a:spcPts val="600"/>
              </a:spcAft>
            </a:pPr>
            <a:r>
              <a:rPr sz="1400">
                <a:solidFill>
                  <a:srgbClr val="1F2937"/>
                </a:solidFill>
              </a:rPr>
              <a:t>window.PLOTLYENV=window.PLOTLYENV || {};                                if (document.getElementById("a9150b80-aa5e-4385-afe0-0ce9738cd8c9")) {                    Plotly.newPlot(                        "a9150b80-aa5e-4385-afe0-0ce9738cd8c9",                        [{"fill":"tozeroy","fillcolor":"rgba(30,64,175,0.08)","line":{"color":"#dc2626","width":2},"mode":"lines","x":["2014-12-31T00:00:00","2015-12-31T00:00:00","2016-12-31T00:00:00","2017-12-31T00:00:00","2018-12-31T00:00:00","2019-12-31T00:00:00","2020-12-31T00:00:00","2021-12-31T00:00:00","2022-12-31T00:00:00","2023-12-31T00:00:00"],"y":{"dtype":"f8","bdata":"FVvqMfe6IkB42quSussgQNAE5CmQtyFASCkeBZTKIUDNVfQSUMYjQF0FOmzkzSFACN6p+T\u002fzHkDqQ1lnVuAfQFsY013fciFAGax6tmQjI0A="},"type":"scatter"}],                        {"template":{"data":{"histogram2dcontour":[{"type":"histogram2dcontour","colorbar":{"outlinewidth":0,"ticks":""},"colorscale":[[0.0,"#0d0887"],[0.1111111111111111,"#46039f"],[0.2222222222222222,"#7201a8"],[0.3333333...</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Banking &amp; Financial Sector Brief: Bangladesh</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Prepared by: BDPolicy Lab</a:t>
            </a:r>
          </a:p>
          <a:p>
            <a:pPr>
              <a:spcAft>
                <a:spcPts val="600"/>
              </a:spcAft>
            </a:pPr>
            <a:r>
              <a:rPr sz="1400">
                <a:solidFill>
                  <a:srgbClr val="1F2937"/>
                </a:solidFill>
              </a:rPr>
              <a:t>1. Interest Rates &amp; Monetary Conditions</a:t>
            </a:r>
          </a:p>
          <a:p>
            <a:pPr>
              <a:spcAft>
                <a:spcPts val="600"/>
              </a:spcAft>
            </a:pPr>
            <a:r>
              <a:rPr sz="1400">
                <a:solidFill>
                  <a:srgbClr val="1F2937"/>
                </a:solidFill>
              </a:rPr>
              <a:t>Bangladesh’s monetary landscape is currently defined by a persistent inflationary environment that complicates the central bank’s ability to foster growth. With CPI inflation anchoring at 10.5%, the nominal lending interest rate of 9.85% results in a real lending rate of -0.61%. This negative real interest rate environment signals an accommodative, albeit distressed, monetary stance. While negative real rates theoretically incentivize borrowing, they simultaneously erode the real value of savings and exacerbate inflationary pressure.</a:t>
            </a:r>
          </a:p>
          <a:p>
            <a:pPr>
              <a:spcAft>
                <a:spcPts val="600"/>
              </a:spcAft>
            </a:pPr>
            <a:r>
              <a:rPr sz="1400">
                <a:solidFill>
                  <a:srgbClr val="1F2937"/>
                </a:solidFill>
              </a:rPr>
              <a:t>Furthermore, Bangladesh Bank faces a narrowing policy corridor due to global monetary conditions. The US Fed Funds Rate at 3.64% creates a widening interest rate differential that exerts consistent downward pressure on the Taka. As the US Fed maintains a relatively higher-for-longer stance compared to historical norms, Bangladesh faces heightened exchange rate volatility and capital flight risks, limiting the central bank’s room to maneuver without risking further currency depreciation or reserve depletion.</a:t>
            </a:r>
          </a:p>
          <a:p>
            <a:pPr>
              <a:spcAft>
                <a:spcPts val="600"/>
              </a:spcAft>
            </a:pPr>
            <a:r>
              <a:rPr sz="1400">
                <a:solidFill>
                  <a:srgbClr val="1F2937"/>
                </a:solidFill>
              </a:rPr>
              <a:t>2. Credit Growth &amp; Financial Depth</a:t>
            </a:r>
          </a:p>
          <a:p>
            <a:pPr>
              <a:spcAft>
                <a:spcPts val="600"/>
              </a:spcAft>
            </a:pPr>
            <a:r>
              <a:rPr sz="1400">
                <a:solidFill>
                  <a:srgbClr val="1F2937"/>
                </a:solidFill>
              </a:rPr>
              <a:t>The state of private sector credit is a cause for structural concern. Current data indicates zero growth (0.0%) in Domestic Credit to the Private Sector as a percentage of GDP, a clear indicator of a "credit crunch" affecting productive investment. Broad Money (M2) growth remains muted at 6.1%, with an M2-to-GDP ratio of 48.8%, suggesting th...</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