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Solar Energy in Bangladesh's Power Generation</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2026-03-04</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8. Economics of Solar: LCOE &amp; Cost Comparison</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The economic case for solar in Bangladesh is incontrovertible. According to current data, the LCOE for utility-scale solar PV is $0.038–$0.049/kWh, while rooftop solar sits at $0.050–$0.080/kWh. This stands in stark contrast to the costs of fossil fuel alternatives: natural gas (CCGT) costs between $0.065–$0.085/kWh, while HFO/diesel generation is prohibitively expensive at $0.120–$0.180/kWh.</a:t>
            </a:r>
          </a:p>
          <a:p>
            <a:pPr>
              <a:spcAft>
                <a:spcPts val="600"/>
              </a:spcAft>
            </a:pPr>
            <a:r>
              <a:rPr sz="1400">
                <a:solidFill>
                  <a:srgbClr val="1F2937"/>
                </a:solidFill>
              </a:rPr>
              <a:t>Since 2010, the global cost of solar PV has declined by approximately 85%, and this cost reduction is now being realized in Bangladesh. Solar offers a 42% cost savings over natural gas and a massive 71% savings over HFO/diesel generation. Even when including the cost of battery storage ($0.100–$0.150/kWh), solar-plus-storage is becoming increasingly competitive with the peaking costs of HFO/diesel units.</a:t>
            </a:r>
          </a:p>
          <a:p>
            <a:pPr>
              <a:spcAft>
                <a:spcPts val="600"/>
              </a:spcAft>
            </a:pPr>
            <a:r>
              <a:rPr sz="1400">
                <a:solidFill>
                  <a:srgbClr val="1F2937"/>
                </a:solidFill>
              </a:rPr>
              <a:t>The economic analysis proves that solar is no longer an "expensive" green alternative; it is the "cheapest" energy source available to the grid. The persistence of high-cost HFO and diesel generation is therefore an economic inefficiency that taxpayers and industry are forced to subsidize. Redirecting capital toward solar is not only a climate-positive action; it is a fiscal necessity to stabilize energy tariffs and maintain industrial competitiveness.</a:t>
            </a:r>
          </a:p>
          <a:p>
            <a:pPr>
              <a:spcAft>
                <a:spcPts val="600"/>
              </a:spcAft>
            </a:pPr>
            <a:r>
              <a:rPr sz="1400">
                <a:solidFill>
                  <a:srgbClr val="1F2937"/>
                </a:solidFill>
              </a:rPr>
              <a: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9. Cost-Benefit Analysis of Solar Integration</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A successful pivot to 6,000 MW of solar by 2030 offers quantifiable, transformative benefits. Our analysis suggests that achieving this target would result in fossil fuel import savings of $800–$1,200 million per year. These are dollars that remain in the national economy rather than flowing abroad to cover fuel invoices.</a:t>
            </a:r>
          </a:p>
          <a:p>
            <a:pPr>
              <a:spcAft>
                <a:spcPts val="600"/>
              </a:spcAft>
            </a:pPr>
            <a:r>
              <a:rPr sz="1400">
                <a:solidFill>
                  <a:srgbClr val="1F2937"/>
                </a:solidFill>
              </a:rPr>
              <a:t>Beyond the balance of trade, the environmental and public health benefits are significant. Achieving the 6,000 MW target will avoid 4.0–6.0 million tons of CO2 emissions annually, significantly improving the national climate index. Furthermore, the reduction in particulate matter and pollutants from displaced HFO/diesel plants is projected to yield health cost savings of $200–$400 million per year.</a:t>
            </a:r>
          </a:p>
          <a:p>
            <a:pPr>
              <a:spcAft>
                <a:spcPts val="600"/>
              </a:spcAft>
            </a:pPr>
            <a:r>
              <a:rPr sz="1400">
                <a:solidFill>
                  <a:srgbClr val="1F2937"/>
                </a:solidFill>
              </a:rPr>
              <a:t>The economic impact extends to job creation: we estimate 60,000–100,000 direct and indirect jobs across the value chain, ranging from manufacturing and installation to maintenance and logistics. The primary constraint, however, is land. Achieving this capacity will require 12,000–15,000 acres of land. Given the population density of 1,265/km², the competition with agriculture is fierce. Therefore, the benefits must be weighed against land usage strategies, such as integrating solar with agriculture (agrivoltaics) or utilizing water bodies for floating solar.</a:t>
            </a:r>
          </a:p>
          <a:p>
            <a:pPr>
              <a:spcAft>
                <a:spcPts val="600"/>
              </a:spcAft>
            </a:pPr>
            <a:r>
              <a:rPr sz="1400">
                <a:solidFill>
                  <a:srgbClr val="1F2937"/>
                </a:solidFill>
              </a:rPr>
              <a: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10. Financing &amp; Investment</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The investment required for the 2030 target is estimated at $3.5–$4.5 billion. Currently, there is a gaping hole in the funding structure. The IDCOL model—based on 20% grant, 50% soft loan, and 30% equity—has been effective for small projects but is insufficient for the scale required for the grid. The current financing gap stands at nearly $1 billion, with only $0.333 billion currently deployed.</a:t>
            </a:r>
          </a:p>
          <a:p>
            <a:pPr>
              <a:spcAft>
                <a:spcPts val="600"/>
              </a:spcAft>
            </a:pPr>
            <a:r>
              <a:rPr sz="1400">
                <a:solidFill>
                  <a:srgbClr val="1F2937"/>
                </a:solidFill>
              </a:rPr>
              <a:t>Commercial banks in Bangladesh remain risk-averse toward solar, viewing it as a new, unproven asset class with complex performance risks. To bridge the gap, the government must move beyond grant-based models and create instruments for risk mitigation, such as sovereign guarantees or green bond frameworks that can attract international climate finance. Without a mechanism to de-risk these investments for domestic commercial banks, the pace of private investment will continue to lag.</a:t>
            </a:r>
          </a:p>
          <a:p>
            <a:pPr>
              <a:spcAft>
                <a:spcPts val="600"/>
              </a:spcAft>
            </a:pPr>
            <a:r>
              <a:rPr sz="1400">
                <a:solidFill>
                  <a:srgbClr val="1F2937"/>
                </a:solidFill>
              </a:rPr>
              <a: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11. Policy &amp; Regulatory Framework + Challenges</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The policy framework, led by SREDA, sets an ambitious target of 30% renewable energy by 2030 and 6,000 MW of solar capacity. However, the disconnect between policy and implementation is profound. The primary challenges are:</a:t>
            </a:r>
          </a:p>
          <a:p>
            <a:pPr>
              <a:spcAft>
                <a:spcPts val="600"/>
              </a:spcAft>
            </a:pPr>
            <a:r>
              <a:rPr sz="1400">
                <a:solidFill>
                  <a:srgbClr val="1F2937"/>
                </a:solidFill>
              </a:rPr>
              <a:t>1.  Land Scarcity: As the most densely populated nation, utility-scale land acquisition is a legal and social nightmare.</a:t>
            </a:r>
          </a:p>
          <a:p>
            <a:pPr>
              <a:spcAft>
                <a:spcPts val="600"/>
              </a:spcAft>
            </a:pPr>
            <a:r>
              <a:rPr sz="1400">
                <a:solidFill>
                  <a:srgbClr val="1F2937"/>
                </a:solidFill>
              </a:rPr>
              <a:t>2.  Grid Integration: The existing grid is not designed for intermittent power. Without storage and better demand-side management, high solar penetration threatens grid frequency stability.</a:t>
            </a:r>
          </a:p>
          <a:p>
            <a:pPr>
              <a:spcAft>
                <a:spcPts val="600"/>
              </a:spcAft>
            </a:pPr>
            <a:r>
              <a:rPr sz="1400">
                <a:solidFill>
                  <a:srgbClr val="1F2937"/>
                </a:solidFill>
              </a:rPr>
              <a:t>3.  Climate Vulnerability: High humidity and salt air (coastal) accelerate panel degradation, while monsoon flooding poses a risk to ground-mounted installations.</a:t>
            </a:r>
          </a:p>
          <a:p>
            <a:pPr>
              <a:spcAft>
                <a:spcPts val="600"/>
              </a:spcAft>
            </a:pPr>
            <a:r>
              <a:rPr sz="1400">
                <a:solidFill>
                  <a:srgbClr val="1F2937"/>
                </a:solidFill>
              </a:rPr>
              <a:t>4.  Regulatory Inertia: Bureaucratic hurdles in PPA (Power Purchase Agreement) negotiations and the lack of robust net metering enforcement prevent rapid private adoption.</a:t>
            </a:r>
          </a:p>
          <a:p>
            <a:pPr>
              <a:spcAft>
                <a:spcPts val="600"/>
              </a:spcAft>
            </a:pPr>
            <a:r>
              <a:rPr sz="1400">
                <a:solidFill>
                  <a:srgbClr val="1F2937"/>
                </a:solidFill>
              </a:rPr>
              <a:t>5.  Quality Standards: A lack of strict adherence to international quality standards for imported modules leads to inefficient systems.</a:t>
            </a:r>
          </a:p>
          <a:p>
            <a:pPr>
              <a:spcAft>
                <a:spcPts val="600"/>
              </a:spcAft>
            </a:pPr>
            <a:r>
              <a:rPr sz="1400">
                <a:solidFill>
                  <a:srgbClr val="1F2937"/>
                </a:solidFill>
              </a:rPr>
              <a:t>These challenges require a transition from "command-and-control" policy to "facilitative" policy, where the state acts as a market maker rather than just a regulator.</a:t>
            </a:r>
          </a:p>
          <a:p>
            <a:pPr>
              <a:spcAft>
                <a:spcPts val="600"/>
              </a:spcAft>
            </a:pPr>
            <a:r>
              <a:rPr sz="1400">
                <a:solidFill>
                  <a:srgbClr val="1F2937"/>
                </a:solidFill>
              </a:rPr>
              <a:t>---</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12. Solar Integration Scenarios &amp; Projections</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To reach the 2041 vision, we analyze three trajectories:</a:t>
            </a:r>
          </a:p>
          <a:p>
            <a:pPr>
              <a:spcAft>
                <a:spcPts val="600"/>
              </a:spcAft>
            </a:pPr>
            <a:r>
              <a:rPr sz="1400">
                <a:solidFill>
                  <a:srgbClr val="1F2937"/>
                </a:solidFill>
              </a:rPr>
              <a:t>*   Conservative (BAU): Assumes current pace continues. 1,905 MW by 2030 and 4,445 MW by 2041. CO2 avoided: 1.5 MT/yr. This fails to meet any major climate or import-saving target.</a:t>
            </a:r>
          </a:p>
          <a:p>
            <a:pPr>
              <a:spcAft>
                <a:spcPts val="600"/>
              </a:spcAft>
            </a:pPr>
            <a:r>
              <a:rPr sz="1400">
                <a:solidFill>
                  <a:srgbClr val="1F2937"/>
                </a:solidFill>
              </a:rPr>
              <a:t>*   Base (Policy-Aligned): Assumes systemic reforms and target fulfillment. 6,000 MW by 2030 and 14,800 MW by 2041. CO2 avoided: 5.0 MT/yr; Import savings: $900M/yr. This is the minimum acceptable path for national stability.</a:t>
            </a:r>
          </a:p>
          <a:p>
            <a:pPr>
              <a:spcAft>
                <a:spcPts val="600"/>
              </a:spcAft>
            </a:pPr>
            <a:r>
              <a:rPr sz="1400">
                <a:solidFill>
                  <a:srgbClr val="1F2937"/>
                </a:solidFill>
              </a:rPr>
              <a:t>*   Ambitious (Accelerated): Assumes full integration of floating solar and industrial rooftop mandates. 8,400 MW by 2030 and 21,600 MW by 2041. CO2 avoided: 7.0 MT/yr; Import savings: $1,200M/yr.</a:t>
            </a:r>
          </a:p>
          <a:p>
            <a:pPr>
              <a:spcAft>
                <a:spcPts val="600"/>
              </a:spcAft>
            </a:pPr>
            <a:r>
              <a:rPr sz="1400">
                <a:solidFill>
                  <a:srgbClr val="1F2937"/>
                </a:solidFill>
              </a:rPr>
              <a:t>The Ambitious path requires the deployment of 1,500–2,000 MWh of grid storage by 2030, a challenging but achievable goal given the current price trajectory of lithium-ion technology.</a:t>
            </a:r>
          </a:p>
          <a:p>
            <a:pPr>
              <a:spcAft>
                <a:spcPts val="600"/>
              </a:spcAft>
            </a:pPr>
            <a:r>
              <a:rPr sz="1400">
                <a:solidFill>
                  <a:srgbClr val="1F2937"/>
                </a:solidFill>
              </a:rPr>
              <a:t>---</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13. Recommendations</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1.  Mandate Floating Solar: To bypass land scarcity, the government should initiate a mandatory floating solar program on industrial ponds, reservoirs, and underutilized water bodies, which provide both cooling for panels and easier grid proximity.</a:t>
            </a:r>
          </a:p>
          <a:p>
            <a:pPr>
              <a:spcAft>
                <a:spcPts val="600"/>
              </a:spcAft>
            </a:pPr>
            <a:r>
              <a:rPr sz="1400">
                <a:solidFill>
                  <a:srgbClr val="1F2937"/>
                </a:solidFill>
              </a:rPr>
              <a:t>2.  Industrial Rooftop Scaling: Enforce "solar-ready" building codes for all new industrial and commercial structures, coupled with an aggressive extension of the net metering policy to eliminate administrative friction.</a:t>
            </a:r>
          </a:p>
          <a:p>
            <a:pPr>
              <a:spcAft>
                <a:spcPts val="600"/>
              </a:spcAft>
            </a:pPr>
            <a:r>
              <a:rPr sz="1400">
                <a:solidFill>
                  <a:srgbClr val="1F2937"/>
                </a:solidFill>
              </a:rPr>
              <a:t>3.  De-Risking Mechanism: Establish a national renewable energy credit market and provide sovereign guarantees for large-scale utility solar projects to attract commercial financing.</a:t>
            </a:r>
          </a:p>
          <a:p>
            <a:pPr>
              <a:spcAft>
                <a:spcPts val="600"/>
              </a:spcAft>
            </a:pPr>
            <a:r>
              <a:rPr sz="1400">
                <a:solidFill>
                  <a:srgbClr val="1F2937"/>
                </a:solidFill>
              </a:rPr>
              <a:t>4.  Storage Integration: Integrate battery storage requirements into all new solar PPA tenders. Solar without storage is no longer the solution; solar plus dispatchable storage must be the standard.</a:t>
            </a:r>
          </a:p>
          <a:p>
            <a:pPr>
              <a:spcAft>
                <a:spcPts val="600"/>
              </a:spcAft>
            </a:pPr>
            <a:r>
              <a:rPr sz="1400">
                <a:solidFill>
                  <a:srgbClr val="1F2937"/>
                </a:solidFill>
              </a:rPr>
              <a:t>5.  Quality Enforcement: Empower BSTI to enforce strict standards on PV and inverter imports. Establish a national center for renewable energy testing to ensure that all imported hardware meets local durability requirements against heat and humidity.</a:t>
            </a:r>
          </a:p>
          <a:p>
            <a:pPr>
              <a:spcAft>
                <a:spcPts val="600"/>
              </a:spcAft>
            </a:pPr>
            <a:r>
              <a:rPr sz="1400">
                <a:solidFill>
                  <a:srgbClr val="1F2937"/>
                </a:solidFill>
              </a:rPr>
              <a:t>By executing these recommendations, Bangladesh can transform from a fossil-dependent economy into a regional leader in the renewable energy transition, securing both its energy future and its economic stability.</a:t>
            </a:r>
          </a:p>
          <a:p>
            <a:pPr>
              <a:spcAft>
                <a:spcPts val="600"/>
              </a:spcAft>
            </a:pPr>
            <a:r>
              <a:rPr sz="1400">
                <a:solidFill>
                  <a:srgbClr val="1F2937"/>
                </a:solidFill>
              </a:rPr>
              <a:t>Data sources: IRENA, SREDA, IDCOL, UN Comtrade (mirror data), EIA, World Bank, FRED. Analysis by BDPolicy Lab.</a:t>
            </a:r>
          </a:p>
          <a:p>
            <a:pPr>
              <a:spcAft>
                <a:spcPts val="600"/>
              </a:spcAft>
            </a:pPr>
            <a:r>
              <a:rPr sz="1400">
                <a:solidFill>
                  <a:srgbClr val="1F2937"/>
                </a:solidFill>
              </a:rPr>
              <a:t>Generated on 2026-03-04.</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731520"/>
            <a:ext cx="10515600" cy="4754880"/>
          </a:xfrm>
          <a:prstGeom prst="rect">
            <a:avLst/>
          </a:prstGeom>
          <a:noFill/>
        </p:spPr>
        <p:txBody>
          <a:bodyPr wrap="square">
            <a:spAutoFit/>
          </a:bodyPr>
          <a:lstStyle/>
          <a:p>
            <a:pPr>
              <a:spcAft>
                <a:spcPts val="600"/>
              </a:spcAft>
            </a:pPr>
            <a:r>
              <a:rPr sz="1400">
                <a:solidFill>
                  <a:srgbClr val="1F2937"/>
                </a:solidFill>
              </a:rPr>
              <a:t>Solar Energy in Bangladesh's Power Generation</a:t>
            </a:r>
          </a:p>
          <a:p>
            <a:pPr>
              <a:spcAft>
                <a:spcPts val="600"/>
              </a:spcAft>
            </a:pPr>
            <a:r>
              <a:rPr sz="1400">
                <a:solidFill>
                  <a:srgbClr val="1F2937"/>
                </a:solidFill>
              </a:rPr>
              <a:t>BDPolicy Lab — 2026-03-04</a:t>
            </a:r>
          </a:p>
          <a:p>
            <a:pPr>
              <a:spcAft>
                <a:spcPts val="600"/>
              </a:spcAft>
            </a:pPr>
            <a:r>
              <a:rPr sz="1400">
                <a:solidFill>
                  <a:srgbClr val="1F2937"/>
                </a:solidFill>
              </a:rPr>
              <a:t>Solar Capacity</a:t>
            </a:r>
          </a:p>
          <a:p>
            <a:pPr>
              <a:spcAft>
                <a:spcPts val="600"/>
              </a:spcAft>
            </a:pPr>
            <a:r>
              <a:rPr sz="1400">
                <a:solidFill>
                  <a:srgbClr val="1F2937"/>
                </a:solidFill>
              </a:rPr>
              <a:t>1,200</a:t>
            </a:r>
          </a:p>
          <a:p>
            <a:pPr>
              <a:spcAft>
                <a:spcPts val="600"/>
              </a:spcAft>
            </a:pPr>
            <a:r>
              <a:rPr sz="1400">
                <a:solidFill>
                  <a:srgbClr val="1F2937"/>
                </a:solidFill>
              </a:rPr>
              <a:t>▲ 24</a:t>
            </a:r>
          </a:p>
          <a:p>
            <a:pPr>
              <a:spcAft>
                <a:spcPts val="600"/>
              </a:spcAft>
            </a:pPr>
            <a:r>
              <a:rPr sz="1400">
                <a:solidFill>
                  <a:srgbClr val="1F2937"/>
                </a:solidFill>
              </a:rPr>
              <a:t>Solar Share %</a:t>
            </a:r>
          </a:p>
          <a:p>
            <a:pPr>
              <a:spcAft>
                <a:spcPts val="600"/>
              </a:spcAft>
            </a:pPr>
            <a:r>
              <a:rPr sz="1400">
                <a:solidFill>
                  <a:srgbClr val="1F2937"/>
                </a:solidFill>
              </a:rPr>
              <a:t>1.55</a:t>
            </a:r>
          </a:p>
          <a:p>
            <a:pPr>
              <a:spcAft>
                <a:spcPts val="600"/>
              </a:spcAft>
            </a:pPr>
            <a:r>
              <a:rPr sz="1400">
                <a:solidFill>
                  <a:srgbClr val="1F2937"/>
                </a:solidFill>
              </a:rPr>
              <a:t>▲ 1.55</a:t>
            </a:r>
          </a:p>
          <a:p>
            <a:pPr>
              <a:spcAft>
                <a:spcPts val="600"/>
              </a:spcAft>
            </a:pPr>
            <a:r>
              <a:rPr sz="1400">
                <a:solidFill>
                  <a:srgbClr val="1F2937"/>
                </a:solidFill>
              </a:rPr>
              <a:t>SHS Installed</a:t>
            </a:r>
          </a:p>
          <a:p>
            <a:pPr>
              <a:spcAft>
                <a:spcPts val="600"/>
              </a:spcAft>
            </a:pPr>
            <a:r>
              <a:rPr sz="1400">
                <a:solidFill>
                  <a:srgbClr val="1F2937"/>
                </a:solidFill>
              </a:rPr>
              <a:t>4.1</a:t>
            </a:r>
          </a:p>
          <a:p>
            <a:pPr>
              <a:spcAft>
                <a:spcPts val="600"/>
              </a:spcAft>
            </a:pPr>
            <a:r>
              <a:rPr sz="1400">
                <a:solidFill>
                  <a:srgbClr val="1F2937"/>
                </a:solidFill>
              </a:rPr>
              <a:t>0.0</a:t>
            </a:r>
          </a:p>
          <a:p>
            <a:pPr>
              <a:spcAft>
                <a:spcPts val="600"/>
              </a:spcAft>
            </a:pPr>
            <a:r>
              <a:rPr sz="1400">
                <a:solidFill>
                  <a:srgbClr val="1F2937"/>
                </a:solidFill>
              </a:rPr>
              <a:t>RE Target 2030</a:t>
            </a:r>
          </a:p>
          <a:p>
            <a:pPr>
              <a:spcAft>
                <a:spcPts val="600"/>
              </a:spcAft>
            </a:pPr>
            <a:r>
              <a:rPr sz="1400">
                <a:solidFill>
                  <a:srgbClr val="1F2937"/>
                </a:solidFill>
              </a:rPr>
              <a:t>30</a:t>
            </a:r>
          </a:p>
          <a:p>
            <a:pPr>
              <a:spcAft>
                <a:spcPts val="600"/>
              </a:spcAft>
            </a:pPr>
            <a:r>
              <a:rPr sz="1400">
                <a:solidFill>
                  <a:srgbClr val="1F2937"/>
                </a:solidFill>
              </a:rPr>
              <a:t>0</a:t>
            </a:r>
          </a:p>
          <a:p>
            <a:pPr>
              <a:spcAft>
                <a:spcPts val="600"/>
              </a:spcAft>
            </a:pPr>
            <a:r>
              <a:rPr sz="1400">
                <a:solidFill>
                  <a:srgbClr val="1F2937"/>
                </a:solidFill>
              </a:rPr>
              <a:t>Financing Gap</a:t>
            </a:r>
          </a:p>
          <a:p>
            <a:pPr>
              <a:spcAft>
                <a:spcPts val="600"/>
              </a:spcAft>
            </a:pPr>
            <a:r>
              <a:rPr sz="1400">
                <a:solidFill>
                  <a:srgbClr val="1F2937"/>
                </a:solidFill>
              </a:rPr>
              <a:t>66</a:t>
            </a:r>
          </a:p>
          <a:p>
            <a:pPr>
              <a:spcAft>
                <a:spcPts val="600"/>
              </a:spcAft>
            </a:pPr>
            <a:r>
              <a:rPr sz="1400">
                <a:solidFill>
                  <a:srgbClr val="1F2937"/>
                </a:solidFill>
              </a:rPr>
              <a:t>▼ 66</a:t>
            </a:r>
          </a:p>
          <a:p>
            <a:pPr>
              <a:spcAft>
                <a:spcPts val="600"/>
              </a:spcAft>
            </a:pPr>
            <a:r>
              <a:rPr sz="1400">
                <a:solidFill>
                  <a:srgbClr val="1F2937"/>
                </a:solidFill>
              </a:rPr>
              <a:t>Gap MW/yr 2030</a:t>
            </a:r>
          </a:p>
          <a:p>
            <a:pPr>
              <a:spcAft>
                <a:spcPts val="600"/>
              </a:spcAft>
            </a:pPr>
            <a:r>
              <a:rPr sz="1400">
                <a:solidFill>
                  <a:srgbClr val="1F2937"/>
                </a:solidFill>
              </a:rPr>
              <a:t>800</a:t>
            </a:r>
          </a:p>
          <a:p>
            <a:pPr>
              <a:spcAft>
                <a:spcPts val="600"/>
              </a:spcAft>
            </a:pPr>
            <a:r>
              <a:rPr sz="1400">
                <a:solidFill>
                  <a:srgbClr val="1F2937"/>
                </a:solidFill>
              </a:rPr>
              <a:t>▼ 800</a:t>
            </a:r>
          </a:p>
          <a:p>
            <a:pPr>
              <a:spcAft>
                <a:spcPts val="600"/>
              </a:spcAft>
            </a:pPr>
            <a:r>
              <a:rPr sz="1400">
                <a:solidFill>
                  <a:srgbClr val="1F2937"/>
                </a:solidFill>
              </a:rPr>
              <a:t>LCOE Solar</a:t>
            </a:r>
          </a:p>
          <a:p>
            <a:pPr>
              <a:spcAft>
                <a:spcPts val="600"/>
              </a:spcAft>
            </a:pPr>
            <a:r>
              <a:rPr sz="1400">
                <a:solidFill>
                  <a:srgbClr val="1F2937"/>
                </a:solidFill>
              </a:rPr>
              <a:t>$0.043</a:t>
            </a:r>
          </a:p>
          <a:p>
            <a:pPr>
              <a:spcAft>
                <a:spcPts val="600"/>
              </a:spcAft>
            </a:pPr>
            <a:r>
              <a:rPr sz="1400">
                <a:solidFill>
                  <a:srgbClr val="1F2937"/>
                </a:solidFill>
              </a:rPr>
              <a:t>▼ 42.000 $</a:t>
            </a:r>
          </a:p>
          <a:p>
            <a:pPr>
              <a:spcAft>
                <a:spcPts val="600"/>
              </a:spcAft>
            </a:pPr>
            <a:r>
              <a:rPr sz="1400">
                <a:solidFill>
                  <a:srgbClr val="1F2937"/>
                </a:solidFill>
              </a:rPr>
              <a:t>Import Savings</a:t>
            </a:r>
          </a:p>
          <a:p>
            <a:pPr>
              <a:spcAft>
                <a:spcPts val="600"/>
              </a:spcAft>
            </a:pPr>
            <a:r>
              <a:rPr sz="1400">
                <a:solidFill>
                  <a:srgbClr val="1F2937"/>
                </a:solidFill>
              </a:rPr>
              <a:t>$1,000</a:t>
            </a:r>
          </a:p>
          <a:p>
            <a:pPr>
              <a:spcAft>
                <a:spcPts val="600"/>
              </a:spcAft>
            </a:pPr>
            <a:r>
              <a:rPr sz="1400">
                <a:solidFill>
                  <a:srgbClr val="1F2937"/>
                </a:solidFill>
              </a:rPr>
              <a:t>▲ 1,000 $</a:t>
            </a:r>
          </a:p>
          <a:p>
            <a:pPr>
              <a:spcAft>
                <a:spcPts val="600"/>
              </a:spcAft>
            </a:pPr>
            <a:r>
              <a:rPr sz="1400">
                <a:solidFill>
                  <a:srgbClr val="1F2937"/>
                </a:solidFill>
              </a:rPr>
              <a:t>window.PlotlyConfig = {MathJaxConfig: 'local'};</a:t>
            </a:r>
          </a:p>
          <a:p>
            <a:pPr>
              <a:spcAft>
                <a:spcPts val="600"/>
              </a:spcAft>
            </a:pPr>
            <a:r>
              <a:rPr sz="1400">
                <a:solidFill>
                  <a:srgbClr val="1F2937"/>
                </a:solidFill>
              </a:rPr>
              <a:t>window.PLOTLYENV=window.PLOTLYENV || {};                                if (document.getElementById("d11a63fc-d368-4305-9cee-02ae068b9178")) {                    Plotly.newPlot(                        "d11a63fc-d368-4305-9cee-02ae068b9178",                        [{"marker":{"color":"#eab308"},"x":["2014","2015","2016","2017","2018","2019","2020","2021","2022","2023","2024"],"y":{"dtype":"i2","bdata":"hwC3ANUABwE+AZYBFgKvAkYDDgSwBA=="},"type":"bar"}],                        {"template":{"data":{"histogram2dcontour":[{"type":"histogram2dcontour","colorbar":{"outlinewidth":0,"ticks":""},"colorscale":[[0.0,"#0d0887"],[0.1111111111111111,"#46039f"],[0.2222222222222222,"#7201a...</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1. Executive Summary</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Bangladesh stands at a critical juncture in its developmental trajectory. With an electricity access rate of 99.5% and a consumption per capita of 602.7 kWh, the nation has achieved significant infrastructure milestones. However, the energy sector remains structurally fragile, tethered to a volatile mix of natural gas (48.0%), imported coal (18.0%), and expensive, carbon-intensive heavy fuel oil (HFO) and diesel (13.0%). This reliance on imported fossil fuels, coupled with a total generation of 101.7 billion kWh, has exposed the economy to severe fiscal pressure and energy insecurity.</a:t>
            </a:r>
          </a:p>
          <a:p>
            <a:pPr>
              <a:spcAft>
                <a:spcPts val="600"/>
              </a:spcAft>
            </a:pPr>
            <a:r>
              <a:rPr sz="1400">
                <a:solidFill>
                  <a:srgbClr val="1F2937"/>
                </a:solidFill>
              </a:rPr>
              <a:t>Solar energy emerges as the most viable pathway to diversification and long-term energy autonomy. With 1,200 MW of current installed capacity—growing at a CAGR of 24.4% since 2014—the sector is transitioning from its legacy as the architect of the world’s largest off-grid Solar Home System (SHS) program to a grid-integrated utility force. Despite this growth, solar contributes only 1.55% to the total electricity generation, illustrating a stark gap between policy ambition (30% renewable by 2030) and operational reality.</a:t>
            </a:r>
          </a:p>
          <a:p>
            <a:pPr>
              <a:spcAft>
                <a:spcPts val="600"/>
              </a:spcAft>
            </a:pPr>
            <a:r>
              <a:rPr sz="1400">
                <a:solidFill>
                  <a:srgbClr val="1F2937"/>
                </a:solidFill>
              </a:rPr>
              <a:t>This paper provides a granular examination of the solar value chain, from import dynamics ($134.1 million in total annual solar equipment imports) to the Levelized Cost of Energy (LCOE) advantages. Our analysis indicates that solar PV utility-scale costs ($0.038–$0.049/kWh) are significantly more competitive than HFO/diesel generation ($0.120–$0.180/kWh), offering a potential f...</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2. Bangladesh's Energy Landscape</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Bangladesh’s energy landscape is defined by a paradox of high access and high vulnerability. While the state has achieved near-universal electrification (99.5%), the systemic reliance on fossil fuels—primarily natural gas—creates a precarious foundation. With a national generation output of 101.7 billion kWh and an energy use of 297.1 kg oil equivalent per capita, the nation is highly sensitive to global commodity market fluctuations.</a:t>
            </a:r>
          </a:p>
          <a:p>
            <a:pPr>
              <a:spcAft>
                <a:spcPts val="600"/>
              </a:spcAft>
            </a:pPr>
            <a:r>
              <a:rPr sz="1400">
                <a:solidFill>
                  <a:srgbClr val="1F2937"/>
                </a:solidFill>
              </a:rPr>
              <a:t>The reliance on natural gas (67.6% of the primary energy mix) is increasingly problematic as domestic production (711.4 billion cubic feet) fails to keep pace with demand. The subsequent shift toward imported liquified natural gas (LNG) and HFO has created a recurring fiscal drain. The recent average WTI oil price of $71.13/barrel underscores the vulnerability of the national budget to geopolitical instability.</a:t>
            </a:r>
          </a:p>
          <a:p>
            <a:pPr>
              <a:spcAft>
                <a:spcPts val="600"/>
              </a:spcAft>
            </a:pPr>
            <a:r>
              <a:rPr sz="1400">
                <a:solidFill>
                  <a:srgbClr val="1F2937"/>
                </a:solidFill>
              </a:rPr>
              <a:t>Furthermore, while the government reports 25.0% renewable energy capacity, this figure includes legacy biomass and large-scale hydro assets that do not represent modern, dispatchable, or scalable renewable energy. In actual electricity output, renewables contribute a mere 1.5%. As the country industrializes, moving toward middle-income status, the per-capita consumption of 602.7 kWh is projected to rise sharply. Without a rapid expansion of solar capacity, the carbon intensity of this growth will exacerbate the nation’s climate vulnerability. Bangladesh sits at the front line of climate change, yet its energy transition remains in its 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3. Bangladesh's Power Generation Components</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The total installed capacity of 22,493 MW reflects a system designed for rapid, short-term capacity augmentation rather than long-term strategic efficiency. The current capacity mix is dominated by natural gas at 10,500 MW (46.7%), followed by HFO/Diesel at 6,200 MW (27.6%) and coal at 3,200 MW (14.2%). Solar represents only 1,200 MW (5.3%), a figure that highlights the marginal role currently played by renewables.</a:t>
            </a:r>
          </a:p>
          <a:p>
            <a:pPr>
              <a:spcAft>
                <a:spcPts val="600"/>
              </a:spcAft>
            </a:pPr>
            <a:r>
              <a:rPr sz="1400">
                <a:solidFill>
                  <a:srgbClr val="1F2937"/>
                </a:solidFill>
              </a:rPr>
              <a:t>The evolution of the generation mix reveals a concerning trend of fossil fuel entrenchment. Natural gas, while still the primary driver, has declined in total generation share from approximately 64% in past decades to 48.0% today, largely due to the exhaustion of domestic gas fields and the logistical complexity of LNG imports. Simultaneously, coal generation has seen a surge from near-zero to 18.0%, driven by the commissioning of large-scale coal-fired power plants. This shift to coal represents a policy pivot toward "baseload" stability at the expense of long-term decarbonization goals.</a:t>
            </a:r>
          </a:p>
          <a:p>
            <a:pPr>
              <a:spcAft>
                <a:spcPts val="600"/>
              </a:spcAft>
            </a:pPr>
            <a:r>
              <a:rPr sz="1400">
                <a:solidFill>
                  <a:srgbClr val="1F2937"/>
                </a:solidFill>
              </a:rPr>
              <a:t>The "transition dynamics" are currently stuck in a high-cost trap. The heavy reliance on HFO and diesel (13.0% of the current mix) is used primarily for peaking purposes. These units are highly inefficient and costly, yet they provide the necessary buffer for a weak and inflexible grid. The remaining capacity includes imports (17.0% from regional neighbors), which provides a vital safety valve for domestic shortages but complicates local grid frequency management. Hydro, at a st...</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4. Solar Capacity Growth Trajectory</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The solar growth trajectory in Bangladesh is marked by a robust CAGR of 24.4% between 2014 and 2024. Starting from a negligible base, the sector has grown to 1,200 MW, largely through the proliferation of decentralized SHS units and a recent, albeit slow, acceleration in utility-scale projects.</a:t>
            </a:r>
          </a:p>
          <a:p>
            <a:pPr>
              <a:spcAft>
                <a:spcPts val="600"/>
              </a:spcAft>
            </a:pPr>
            <a:r>
              <a:rPr sz="1400">
                <a:solidFill>
                  <a:srgbClr val="1F2937"/>
                </a:solidFill>
              </a:rPr>
              <a:t>However, when viewed through a regional lens, the trajectory reveals a significant lag. Bangladesh currently reports 7.1 watts (W) per capita of solar capacity. In contrast, India has scaled to 51.0 W/capita, and Vietnam has achieved a staggering 174.0 W/capita through aggressive policy support and feed-in tariffs. The current installed capacity generates approximately 1,576.8 GWh per year, which accounts for only 1.55% of the total electricity generation.</a:t>
            </a:r>
          </a:p>
          <a:p>
            <a:pPr>
              <a:spcAft>
                <a:spcPts val="600"/>
              </a:spcAft>
            </a:pPr>
            <a:r>
              <a:rPr sz="1400">
                <a:solidFill>
                  <a:srgbClr val="1F2937"/>
                </a:solidFill>
              </a:rPr>
              <a:t>The growth is currently hindered by the "early-mover penalty." Having invested heavily in off-grid solutions that have now been rendered partially obsolete by grid expansion, the sector is experiencing a transitional friction. The growth trend suggests that while private sector interest in solar is rising—as evidenced by the +90.1% year-on-year increase in PV panel imports—the pace is insufficient to meet the national target of 6,000 MW by 2030. To reach this goal, the sector must maintain an aggressive deployment rate of 800 MW/year. The trajectory must move from organic, grassroots growth to institutionalized, utility-scale deployment to move the needle on the generation mix.</a:t>
            </a:r>
          </a:p>
          <a:p>
            <a:pPr>
              <a:spcAft>
                <a:spcPts val="600"/>
              </a:spcAft>
            </a:pPr>
            <a:r>
              <a:rPr sz="1400">
                <a:solidFill>
                  <a:srgbClr val="1F2937"/>
                </a:solidFill>
              </a:rPr>
              <a:t>---</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5. Solar Home Systems: The World's Largest Off-Grid Program</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The Solar Home Systems (SHS) program remains the crown jewel of Bangladesh’s renewable history. With over 4.1 million units installed, totaling 234 MW, the program demonstrated that distributed, small-scale PV could bridge the energy access gap in remote, unreachable areas like the coastal belt and the Chittagong Hill Tracts. Managed primarily by the Infrastructure Development Company Limited (IDCOL), the SHS model became a global benchmark for rural development.</a:t>
            </a:r>
          </a:p>
          <a:p>
            <a:pPr>
              <a:spcAft>
                <a:spcPts val="600"/>
              </a:spcAft>
            </a:pPr>
            <a:r>
              <a:rPr sz="1400">
                <a:solidFill>
                  <a:srgbClr val="1F2937"/>
                </a:solidFill>
              </a:rPr>
              <a:t>However, the program peaked in 2018. As the national grid reached even the most remote corners of the country, the demand for off-grid SHS declined. Users began transitioning to grid-connected power, which, while subject to load shedding, offered higher wattage capacity for appliances. The lesson from the SHS era is twofold: first, that technology must evolve with the grid; and second, that decentralized systems have a finite, though critical, role in the broader energy ecosystem. Today, these systems face maintenance and end-of-life battery management challenges, yet they represent a massive, existing, distributed energy asset that could be repurposed for local micro-grids if the policy framework shifts to support distributed storage.</a:t>
            </a:r>
          </a:p>
          <a:p>
            <a:pPr>
              <a:spcAft>
                <a:spcPts val="600"/>
              </a:spcAft>
            </a:pPr>
            <a:r>
              <a:rPr sz="1400">
                <a:solidFill>
                  <a:srgbClr val="1F2937"/>
                </a:solidFill>
              </a:rPr>
              <a:t>---</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6. Grid-Connected Solar</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Grid-connected solar is the new frontier, yet it remains significantly underdeveloped. The current portfolio includes only 339 MW of operational utility-scale solar parks, despite a massive pipeline of 4,903 MWp planned. The discrepancy between planning and execution is the primary bottleneck of the sector.</a:t>
            </a:r>
          </a:p>
          <a:p>
            <a:pPr>
              <a:spcAft>
                <a:spcPts val="600"/>
              </a:spcAft>
            </a:pPr>
            <a:r>
              <a:rPr sz="1400">
                <a:solidFill>
                  <a:srgbClr val="1F2937"/>
                </a:solidFill>
              </a:rPr>
              <a:t>Rooftop solar, a sector with immense potential in the industrial belts of Dhaka and Chittagong, remains stunted at 111.7 MW across 1,250 connections. Net metering policies exist, but the complexity of implementation, combined with the lack of proactive support from local distribution companies, has dampened the enthusiasm of industrial players who are otherwise eager to reduce their energy overhead.</a:t>
            </a:r>
          </a:p>
          <a:p>
            <a:pPr>
              <a:spcAft>
                <a:spcPts val="600"/>
              </a:spcAft>
            </a:pPr>
            <a:r>
              <a:rPr sz="1400">
                <a:solidFill>
                  <a:srgbClr val="1F2937"/>
                </a:solidFill>
              </a:rPr>
              <a:t>Irrigation pumps, numbering 3,524, provide a bright spot, replacing diesel-run pumps and reducing the agricultural sector's reliance on imported fuel. This is a model of high-value application: solar provides energy during peak sunlight hours, which aligns with irrigation cycles. Mini-grids, with 28 operational sites (4.5 MW), continue to serve as vital pilots for rural electrification but have not yet achieved the economies of scale required for a wider national rollout. The core issue remains the "utility-scale park" model; large-scale projects face significant land acquisition hurdles that often result in years of litigation or abandonment.</a:t>
            </a:r>
          </a:p>
          <a:p>
            <a:pPr>
              <a:spcAft>
                <a:spcPts val="600"/>
              </a:spcAft>
            </a:pPr>
            <a:r>
              <a:rPr sz="1400">
                <a:solidFill>
                  <a:srgbClr val="1F2937"/>
                </a:solidFill>
              </a:rPr>
              <a:t>---</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7. Solar Equipment Trade &amp; Supply Chain</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The supply chain for solar in Bangladesh is almost entirely dependent on imports. According to UN Comtrade mirror data, the country imported $108.6 million worth of PV panels in the latest reporting year, representing a massive 90.1% growth compared to the previous year. This surge confirms that the private sector is actively scaling up investment in solar, even if the government-led utility projects are delayed.</a:t>
            </a:r>
          </a:p>
          <a:p>
            <a:pPr>
              <a:spcAft>
                <a:spcPts val="600"/>
              </a:spcAft>
            </a:pPr>
            <a:r>
              <a:rPr sz="1400">
                <a:solidFill>
                  <a:srgbClr val="1F2937"/>
                </a:solidFill>
              </a:rPr>
              <a:t>Additional import data highlights the specific components of the value chain: $610,596 in inverters and $24.9 million in solar glass. The low relative import value of inverters compared to panels suggests that the country is currently focusing on raw panel expansion rather than the more complex power electronics required for high-penetration grid integration.</a:t>
            </a:r>
          </a:p>
          <a:p>
            <a:pPr>
              <a:spcAft>
                <a:spcPts val="600"/>
              </a:spcAft>
            </a:pPr>
            <a:r>
              <a:rPr sz="1400">
                <a:solidFill>
                  <a:srgbClr val="1F2937"/>
                </a:solidFill>
              </a:rPr>
              <a:t>The reliance on imported equipment is a strategic weakness. Without domestic manufacturing or assembly capabilities, Bangladesh is subject to international price volatility and supply chain shocks. Moreover, the lack of a standardized quality control infrastructure—evidenced by the weak enforcement of BSTI standards—means that the market is flooded with varying qualities of PV equipment. This "race to the bottom" in terms of quality poses a long-term risk to the performance of installed capacity, as low-grade components will lead to premature failure and decreased energy yields, ultimately increasing the LCOE over the lifetime of the assets.</a:t>
            </a:r>
          </a:p>
          <a:p>
            <a:pPr>
              <a:spcAft>
                <a:spcPts val="600"/>
              </a:spcAft>
            </a:pPr>
            <a:r>
              <a:rPr sz="1400">
                <a:solidFill>
                  <a:srgbClr val="1F2937"/>
                </a:solidFill>
              </a:rP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