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Education &amp; Skills Brief</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2026-03-04</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731520"/>
            <a:ext cx="10515600" cy="4754880"/>
          </a:xfrm>
          <a:prstGeom prst="rect">
            <a:avLst/>
          </a:prstGeom>
          <a:noFill/>
        </p:spPr>
        <p:txBody>
          <a:bodyPr wrap="square">
            <a:spAutoFit/>
          </a:bodyPr>
          <a:lstStyle/>
          <a:p>
            <a:pPr>
              <a:spcAft>
                <a:spcPts val="600"/>
              </a:spcAft>
            </a:pPr>
            <a:r>
              <a:rPr sz="1400">
                <a:solidFill>
                  <a:srgbClr val="1F2937"/>
                </a:solidFill>
              </a:rPr>
              <a:t>Education &amp; Skills Brief</a:t>
            </a:r>
          </a:p>
          <a:p>
            <a:pPr>
              <a:spcAft>
                <a:spcPts val="600"/>
              </a:spcAft>
            </a:pPr>
            <a:r>
              <a:rPr sz="1400">
                <a:solidFill>
                  <a:srgbClr val="1F2937"/>
                </a:solidFill>
              </a:rPr>
              <a:t>BDPolicy Lab — 2026-03-04</a:t>
            </a:r>
          </a:p>
          <a:p>
            <a:pPr>
              <a:spcAft>
                <a:spcPts val="600"/>
              </a:spcAft>
            </a:pPr>
            <a:r>
              <a:rPr sz="1400">
                <a:solidFill>
                  <a:srgbClr val="1F2937"/>
                </a:solidFill>
              </a:rPr>
              <a:t>Primary Enrollment</a:t>
            </a:r>
          </a:p>
          <a:p>
            <a:pPr>
              <a:spcAft>
                <a:spcPts val="600"/>
              </a:spcAft>
            </a:pPr>
            <a:r>
              <a:rPr sz="1400">
                <a:solidFill>
                  <a:srgbClr val="1F2937"/>
                </a:solidFill>
              </a:rPr>
              <a:t>%106.5</a:t>
            </a:r>
          </a:p>
          <a:p>
            <a:pPr>
              <a:spcAft>
                <a:spcPts val="600"/>
              </a:spcAft>
            </a:pPr>
            <a:r>
              <a:rPr sz="1400">
                <a:solidFill>
                  <a:srgbClr val="1F2937"/>
                </a:solidFill>
              </a:rPr>
              <a:t>0.0 %</a:t>
            </a:r>
          </a:p>
          <a:p>
            <a:pPr>
              <a:spcAft>
                <a:spcPts val="600"/>
              </a:spcAft>
            </a:pPr>
            <a:r>
              <a:rPr sz="1400">
                <a:solidFill>
                  <a:srgbClr val="1F2937"/>
                </a:solidFill>
              </a:rPr>
              <a:t>HCI</a:t>
            </a:r>
          </a:p>
          <a:p>
            <a:pPr>
              <a:spcAft>
                <a:spcPts val="600"/>
              </a:spcAft>
            </a:pPr>
            <a:r>
              <a:rPr sz="1400">
                <a:solidFill>
                  <a:srgbClr val="1F2937"/>
                </a:solidFill>
              </a:rPr>
              <a:t>0.46</a:t>
            </a:r>
          </a:p>
          <a:p>
            <a:pPr>
              <a:spcAft>
                <a:spcPts val="600"/>
              </a:spcAft>
            </a:pPr>
            <a:r>
              <a:rPr sz="1400">
                <a:solidFill>
                  <a:srgbClr val="1F2937"/>
                </a:solidFill>
              </a:rPr>
              <a:t>0.00</a:t>
            </a:r>
          </a:p>
          <a:p>
            <a:pPr>
              <a:spcAft>
                <a:spcPts val="600"/>
              </a:spcAft>
            </a:pPr>
            <a:r>
              <a:rPr sz="1400">
                <a:solidFill>
                  <a:srgbClr val="1F2937"/>
                </a:solidFill>
              </a:rPr>
              <a:t>Education Spending</a:t>
            </a:r>
          </a:p>
          <a:p>
            <a:pPr>
              <a:spcAft>
                <a:spcPts val="600"/>
              </a:spcAft>
            </a:pPr>
            <a:r>
              <a:rPr sz="1400">
                <a:solidFill>
                  <a:srgbClr val="1F2937"/>
                </a:solidFill>
              </a:rPr>
              <a:t>%2.03</a:t>
            </a:r>
          </a:p>
          <a:p>
            <a:pPr>
              <a:spcAft>
                <a:spcPts val="600"/>
              </a:spcAft>
            </a:pPr>
            <a:r>
              <a:rPr sz="1400">
                <a:solidFill>
                  <a:srgbClr val="1F2937"/>
                </a:solidFill>
              </a:rPr>
              <a:t>0.00 %</a:t>
            </a:r>
          </a:p>
          <a:p>
            <a:pPr>
              <a:spcAft>
                <a:spcPts val="600"/>
              </a:spcAft>
            </a:pPr>
            <a:r>
              <a:rPr sz="1400">
                <a:solidFill>
                  <a:srgbClr val="1F2937"/>
                </a:solidFill>
              </a:rPr>
              <a:t>Gender Gap</a:t>
            </a:r>
          </a:p>
          <a:p>
            <a:pPr>
              <a:spcAft>
                <a:spcPts val="600"/>
              </a:spcAft>
            </a:pPr>
            <a:r>
              <a:rPr sz="1400">
                <a:solidFill>
                  <a:srgbClr val="1F2937"/>
                </a:solidFill>
              </a:rPr>
              <a:t>pp2.5</a:t>
            </a:r>
          </a:p>
          <a:p>
            <a:pPr>
              <a:spcAft>
                <a:spcPts val="600"/>
              </a:spcAft>
            </a:pPr>
            <a:r>
              <a:rPr sz="1400">
                <a:solidFill>
                  <a:srgbClr val="1F2937"/>
                </a:solidFill>
              </a:rPr>
              <a:t>0.0 pp</a:t>
            </a:r>
          </a:p>
          <a:p>
            <a:pPr>
              <a:spcAft>
                <a:spcPts val="600"/>
              </a:spcAft>
            </a:pPr>
            <a:r>
              <a:rPr sz="1400">
                <a:solidFill>
                  <a:srgbClr val="1F2937"/>
                </a:solidFill>
              </a:rPr>
              <a:t>window.PlotlyConfig = {MathJaxConfig: 'local'};</a:t>
            </a:r>
          </a:p>
          <a:p>
            <a:pPr>
              <a:spcAft>
                <a:spcPts val="600"/>
              </a:spcAft>
            </a:pPr>
            <a:r>
              <a:rPr sz="1400">
                <a:solidFill>
                  <a:srgbClr val="1F2937"/>
                </a:solidFill>
              </a:rPr>
              <a:t>window.PLOTLYENV=window.PLOTLYENV || {};                                if (document.getElementById("781cac7e-02af-4ba6-acaf-848a9417af83")) {                    Plotly.newPlot(                        "781cac7e-02af-4ba6-acaf-848a9417af83",                        [{"fill":"tozeroy","fillcolor":"rgba(30,64,175,0.08)","line":{"color":"#8b5cf6","width":2},"mode":"lines","x":["2015-12-31T00:00:00","2016-12-31T00:00:00","2017-12-31T00:00:00","2018-12-31T00:00:00","2019-12-31T00:00:00","2020-12-31T00:00:00","2021-12-31T00:00:00","2022-12-31T00:00:00","2023-12-31T00:00:00","2024-12-31T00:00:00"],"y":{"dtype":"f8","bdata":"AAAAoPu1TUAbaT4xpwpQQFzU022hK09AfVrhEmBRUECdLXQulkdQQP3pQIi1m1BAIk42wAG1UEAnmT4bdsJQQOHLFw0Vf1BAiNcJmS4TUEA="},"type":"scatter"}],                        {"template":{"data":{"histogram2dcontour":[{"type":"histogram2dcontour","colorbar":{"outlinewidth":0,"ticks":""},"colorscale":[[0.0,"#0d0887"],[0.1111111111111111,"#46039f"],[0.2222222222222222,"#7201a8"],[0.333...</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Education &amp; Skills Brief: Navigating Bangladesh’s Human Capital Paradox</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To: Policy Stakeholders and Education Practitioners</a:t>
            </a:r>
          </a:p>
          <a:p>
            <a:pPr>
              <a:spcAft>
                <a:spcPts val="600"/>
              </a:spcAft>
            </a:pPr>
            <a:r>
              <a:rPr sz="1400">
                <a:solidFill>
                  <a:srgbClr val="1F2937"/>
                </a:solidFill>
              </a:rPr>
              <a:t>From: BDPolicy Lab</a:t>
            </a:r>
          </a:p>
          <a:p>
            <a:pPr>
              <a:spcAft>
                <a:spcPts val="600"/>
              </a:spcAft>
            </a:pPr>
            <a:r>
              <a:rPr sz="1400">
                <a:solidFill>
                  <a:srgbClr val="1F2937"/>
                </a:solidFill>
              </a:rPr>
              <a:t>Date: May 22, 2024</a:t>
            </a:r>
          </a:p>
          <a:p>
            <a:pPr>
              <a:spcAft>
                <a:spcPts val="600"/>
              </a:spcAft>
            </a:pPr>
            <a:r>
              <a:rPr sz="1400">
                <a:solidFill>
                  <a:srgbClr val="1F2937"/>
                </a:solidFill>
              </a:rPr>
              <a:t>Subject: Addressing the Skills Gap and Education Quality in the Era of LDC Graduation</a:t>
            </a:r>
          </a:p>
          <a:p>
            <a:pPr>
              <a:spcAft>
                <a:spcPts val="600"/>
              </a:spcAft>
            </a:pPr>
            <a:r>
              <a:rPr sz="1400">
                <a:solidFill>
                  <a:srgbClr val="1F2937"/>
                </a:solidFill>
              </a:rPr>
              <a:t>Bangladesh stands at a critical juncture. As the nation prepares for its transition from Least Developed Country (LDC) status, the "youth bulge"—with approximately 30% of the population under age 25—represents both our greatest asset and our most significant policy challenge. While Bangladesh has achieved historic milestones in access, translating these gains into economic productivity remains hampered by low public investment and structural mismatches in the labor market.</a:t>
            </a:r>
          </a:p>
          <a:p>
            <a:pPr>
              <a:spcAft>
                <a:spcPts val="600"/>
              </a:spcAft>
            </a:pPr>
            <a:r>
              <a:rPr sz="1400">
                <a:solidFill>
                  <a:srgbClr val="1F2937"/>
                </a:solidFill>
              </a:rPr>
              <a:t>1. Education Access &amp; Enrollment</a:t>
            </a:r>
          </a:p>
          <a:p>
            <a:pPr>
              <a:spcAft>
                <a:spcPts val="600"/>
              </a:spcAft>
            </a:pPr>
            <a:r>
              <a:rPr sz="1400">
                <a:solidFill>
                  <a:srgbClr val="1F2937"/>
                </a:solidFill>
              </a:rPr>
              <a:t>Bangladesh has achieved remarkable success in expanding primary education, with a gross enrollment rate of 106.5%. The near-universal primary completion rate of 94.3% reflects decades of targeted efforts to bring children into the classroom. However, a significant "access cliff" emerges as students transition to higher levels. While primary enrollment is robust, secondary gross enrollment drops to 64.3%, and tertiary enrollment stands at a meager 23.7%. This decline indicates that the system is not yet built to retain students through the critical transition to higher education or vocational training, threatening the long-term pipeline of qualified workers needed for an industrializing economy.</a:t>
            </a:r>
          </a:p>
          <a:p>
            <a:pPr>
              <a:spcAft>
                <a:spcPts val="600"/>
              </a:spcAft>
            </a:pPr>
            <a:r>
              <a:rPr sz="1400">
                <a:solidFill>
                  <a:srgbClr val="1F2937"/>
                </a:solidFill>
              </a:rPr>
              <a:t>2. Quality &amp; Completion</a:t>
            </a:r>
          </a:p>
          <a:p>
            <a:pPr>
              <a:spcAft>
                <a:spcPts val="600"/>
              </a:spcAft>
            </a:pPr>
            <a:r>
              <a:rPr sz="1400">
                <a:solidFill>
                  <a:srgbClr val="1F2937"/>
                </a:solidFill>
              </a:rPr>
              <a:t>Despite high headcount numbers at the primary level, the quality of education rema...</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