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Digital Economy Brief</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Digital Economy Brief</a:t>
            </a:r>
          </a:p>
          <a:p>
            <a:pPr>
              <a:spcAft>
                <a:spcPts val="600"/>
              </a:spcAft>
            </a:pPr>
            <a:r>
              <a:rPr sz="1400">
                <a:solidFill>
                  <a:srgbClr val="1F2937"/>
                </a:solidFill>
              </a:rPr>
              <a:t>BDPolicy Lab — 2026-03-04</a:t>
            </a:r>
          </a:p>
          <a:p>
            <a:pPr>
              <a:spcAft>
                <a:spcPts val="600"/>
              </a:spcAft>
            </a:pPr>
            <a:r>
              <a:rPr sz="1400">
                <a:solidFill>
                  <a:srgbClr val="1F2937"/>
                </a:solidFill>
              </a:rPr>
              <a:t>Internet Users</a:t>
            </a:r>
          </a:p>
          <a:p>
            <a:pPr>
              <a:spcAft>
                <a:spcPts val="600"/>
              </a:spcAft>
            </a:pPr>
            <a:r>
              <a:rPr sz="1400">
                <a:solidFill>
                  <a:srgbClr val="1F2937"/>
                </a:solidFill>
              </a:rPr>
              <a:t>%44.5</a:t>
            </a:r>
          </a:p>
          <a:p>
            <a:pPr>
              <a:spcAft>
                <a:spcPts val="600"/>
              </a:spcAft>
            </a:pPr>
            <a:r>
              <a:rPr sz="1400">
                <a:solidFill>
                  <a:srgbClr val="1F2937"/>
                </a:solidFill>
              </a:rPr>
              <a:t>0.0 %</a:t>
            </a:r>
          </a:p>
          <a:p>
            <a:pPr>
              <a:spcAft>
                <a:spcPts val="600"/>
              </a:spcAft>
            </a:pPr>
            <a:r>
              <a:rPr sz="1400">
                <a:solidFill>
                  <a:srgbClr val="1F2937"/>
                </a:solidFill>
              </a:rPr>
              <a:t>Mobile Subs</a:t>
            </a:r>
          </a:p>
          <a:p>
            <a:pPr>
              <a:spcAft>
                <a:spcPts val="600"/>
              </a:spcAft>
            </a:pPr>
            <a:r>
              <a:rPr sz="1400">
                <a:solidFill>
                  <a:srgbClr val="1F2937"/>
                </a:solidFill>
              </a:rPr>
              <a:t>114.4</a:t>
            </a:r>
          </a:p>
          <a:p>
            <a:pPr>
              <a:spcAft>
                <a:spcPts val="600"/>
              </a:spcAft>
            </a:pPr>
            <a:r>
              <a:rPr sz="1400">
                <a:solidFill>
                  <a:srgbClr val="1F2937"/>
                </a:solidFill>
              </a:rPr>
              <a:t>0.0</a:t>
            </a:r>
          </a:p>
          <a:p>
            <a:pPr>
              <a:spcAft>
                <a:spcPts val="600"/>
              </a:spcAft>
            </a:pPr>
            <a:r>
              <a:rPr sz="1400">
                <a:solidFill>
                  <a:srgbClr val="1F2937"/>
                </a:solidFill>
              </a:rPr>
              <a:t>Broadband</a:t>
            </a:r>
          </a:p>
          <a:p>
            <a:pPr>
              <a:spcAft>
                <a:spcPts val="600"/>
              </a:spcAft>
            </a:pPr>
            <a:r>
              <a:rPr sz="1400">
                <a:solidFill>
                  <a:srgbClr val="1F2937"/>
                </a:solidFill>
              </a:rPr>
              <a:t>7.89</a:t>
            </a:r>
          </a:p>
          <a:p>
            <a:pPr>
              <a:spcAft>
                <a:spcPts val="600"/>
              </a:spcAft>
            </a:pPr>
            <a:r>
              <a:rPr sz="1400">
                <a:solidFill>
                  <a:srgbClr val="1F2937"/>
                </a:solidFill>
              </a:rPr>
              <a:t>0.00</a:t>
            </a:r>
          </a:p>
          <a:p>
            <a:pPr>
              <a:spcAft>
                <a:spcPts val="600"/>
              </a:spcAft>
            </a:pPr>
            <a:r>
              <a:rPr sz="1400">
                <a:solidFill>
                  <a:srgbClr val="1F2937"/>
                </a:solidFill>
              </a:rPr>
              <a:t>ICT Exports</a:t>
            </a:r>
          </a:p>
          <a:p>
            <a:pPr>
              <a:spcAft>
                <a:spcPts val="600"/>
              </a:spcAft>
            </a:pPr>
            <a:r>
              <a:rPr sz="1400">
                <a:solidFill>
                  <a:srgbClr val="1F2937"/>
                </a:solidFill>
              </a:rPr>
              <a:t>%9.4</a:t>
            </a:r>
          </a:p>
          <a:p>
            <a:pPr>
              <a:spcAft>
                <a:spcPts val="600"/>
              </a:spcAft>
            </a:pPr>
            <a:r>
              <a:rPr sz="1400">
                <a:solidFill>
                  <a:srgbClr val="1F2937"/>
                </a:solidFill>
              </a:rPr>
              <a:t>0.0 %</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(document.getElementById("609083cb-f3c9-4e56-9676-1d1a22909235")) {                    Plotly.newPlot(                        "609083cb-f3c9-4e56-9676-1d1a22909235",                        [{"fill":"tozeroy","fillcolor":"rgba(30,64,175,0.08)","line":{"color":"#6366f1","width":2},"mode":"lines","x":["2014-12-31T00:00:00","2015-12-31T00:00:00","2016-12-31T00:00:00","2017-12-31T00:00:00","2018-12-31T00:00:00","2019-12-31T00:00:00","2020-12-31T00:00:00","2021-12-31T00:00:00","2022-12-31T00:00:00","2023-12-31T00:00:00"],"y":{"dtype":"f8","bdata":"zczMzMzMJ0DNzMzMzMwpQJqZmZmZGTJAAAAAAACANUCamZmZmZk5QGZmZmZmZj5ALv8h\u002ffYNQkDarPpcbXVDQPT91HjpzkRAf9k9eVhARkA="},"type":"scatter"}],                        {"template":{"data":{"histogram2dcontour":[{"type":"histogram2dcontour","colorbar":{"outlinewidth":0,"ticks":""},"colorscale":[[0.0,"#0d0887"],[0.1111111111111111,"#46039f"],[0.2222222222222222,"#7201a8"],[0.3333333333...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Digital Economy Brief: Navigating the Next Phase of Bangladesh’s Growth</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To: Policy Stakeholders and Digital Economy Partners</a:t>
            </a:r>
          </a:p>
          <a:p>
            <a:pPr>
              <a:spcAft>
                <a:spcPts val="600"/>
              </a:spcAft>
            </a:pPr>
            <a:r>
              <a:rPr sz="1400">
                <a:solidFill>
                  <a:srgbClr val="1F2937"/>
                </a:solidFill>
              </a:rPr>
              <a:t>From: BDPolicy Lab</a:t>
            </a:r>
          </a:p>
          <a:p>
            <a:pPr>
              <a:spcAft>
                <a:spcPts val="600"/>
              </a:spcAft>
            </a:pPr>
            <a:r>
              <a:rPr sz="1400">
                <a:solidFill>
                  <a:srgbClr val="1F2937"/>
                </a:solidFill>
              </a:rPr>
              <a:t>Date: May 22, 2024</a:t>
            </a:r>
          </a:p>
          <a:p>
            <a:pPr>
              <a:spcAft>
                <a:spcPts val="600"/>
              </a:spcAft>
            </a:pPr>
            <a:r>
              <a:rPr sz="1400">
                <a:solidFill>
                  <a:srgbClr val="1F2937"/>
                </a:solidFill>
              </a:rPr>
              <a:t>Subject: Assessing the Trajectory of Bangladesh’s Digital Transformation</a:t>
            </a:r>
          </a:p>
          <a:p>
            <a:pPr>
              <a:spcAft>
                <a:spcPts val="600"/>
              </a:spcAft>
            </a:pPr>
            <a:r>
              <a:rPr sz="1400">
                <a:solidFill>
                  <a:srgbClr val="1F2937"/>
                </a:solidFill>
              </a:rPr>
              <a:t>As Bangladesh transitions from its “Digital Bangladesh” framework toward the “Smart Bangladesh 2041” vision, the nation stands at a critical crossroads. While the country has achieved remarkable success in mobile penetration and financial inclusion, structural challenges in broadband infrastructure and research investment must be addressed to transition from a consumer-led digital market to a high-value ICT exporter.</a:t>
            </a:r>
          </a:p>
          <a:p>
            <a:pPr>
              <a:spcAft>
                <a:spcPts val="600"/>
              </a:spcAft>
            </a:pPr>
            <a:r>
              <a:rPr sz="1400">
                <a:solidFill>
                  <a:srgbClr val="1F2937"/>
                </a:solidFill>
              </a:rPr>
              <a:t>1. Connectivity &amp; Digital Access</a:t>
            </a:r>
          </a:p>
          <a:p>
            <a:pPr>
              <a:spcAft>
                <a:spcPts val="600"/>
              </a:spcAft>
            </a:pPr>
            <a:r>
              <a:rPr sz="1400">
                <a:solidFill>
                  <a:srgbClr val="1F2937"/>
                </a:solidFill>
              </a:rPr>
              <a:t>Bangladesh’s connectivity landscape is a study in contrasts. With 44.5% of the population now using the internet, the country has made significant strides in basic access. However, this progress is heavily skewed toward mobile data. Mobile subscriptions stand at an impressive 114.4 per 100 people, reflecting a population that is deeply integrated into the mobile ecosystem. Conversely, fixed-line telephony (0.18 per 100) and fixed broadband (7.89 per 100) remain negligible. While 4G coverage reaches approximately 95% of the population, the reliance on mobile data for bandwidth-intensive tasks creates a bottleneck for productivity and sophisticated digital enterprise.</a:t>
            </a:r>
          </a:p>
          <a:p>
            <a:pPr>
              <a:spcAft>
                <a:spcPts val="600"/>
              </a:spcAft>
            </a:pPr>
            <a:r>
              <a:rPr sz="1400">
                <a:solidFill>
                  <a:srgbClr val="1F2937"/>
                </a:solidFill>
              </a:rPr>
              <a:t>2. Digital Services &amp; ICT Exports</a:t>
            </a:r>
          </a:p>
          <a:p>
            <a:pPr>
              <a:spcAft>
                <a:spcPts val="600"/>
              </a:spcAft>
            </a:pPr>
            <a:r>
              <a:rPr sz="1400">
                <a:solidFill>
                  <a:srgbClr val="1F2937"/>
                </a:solidFill>
              </a:rPr>
              <a:t>The ICT sector represents a dual reality of growth and underperformance. On the service side, the industry is showing promise, with ICT services accounting for 9.4% of to...</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