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Financial Inclusion &amp; Microfinance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Financial Inclusion &amp; Microfinance Brief</a:t>
            </a:r>
          </a:p>
          <a:p>
            <a:pPr>
              <a:spcAft>
                <a:spcPts val="600"/>
              </a:spcAft>
            </a:pPr>
            <a:r>
              <a:rPr sz="1400">
                <a:solidFill>
                  <a:srgbClr val="1F2937"/>
                </a:solidFill>
              </a:rPr>
              <a:t>OMTT — One Man Think Tank — 2026-03-04</a:t>
            </a:r>
          </a:p>
          <a:p>
            <a:pPr>
              <a:spcAft>
                <a:spcPts val="600"/>
              </a:spcAft>
            </a:pPr>
            <a:r>
              <a:rPr sz="1400">
                <a:solidFill>
                  <a:srgbClr val="1F2937"/>
                </a:solidFill>
              </a:rPr>
              <a:t>Account Ownership</a:t>
            </a:r>
          </a:p>
          <a:p>
            <a:pPr>
              <a:spcAft>
                <a:spcPts val="600"/>
              </a:spcAft>
            </a:pPr>
            <a:r>
              <a:rPr sz="1400">
                <a:solidFill>
                  <a:srgbClr val="1F2937"/>
                </a:solidFill>
              </a:rPr>
              <a:t>%43.3</a:t>
            </a:r>
          </a:p>
          <a:p>
            <a:pPr>
              <a:spcAft>
                <a:spcPts val="600"/>
              </a:spcAft>
            </a:pPr>
            <a:r>
              <a:rPr sz="1400">
                <a:solidFill>
                  <a:srgbClr val="1F2937"/>
                </a:solidFill>
              </a:rPr>
              <a:t>▼ 9.5 %</a:t>
            </a:r>
          </a:p>
          <a:p>
            <a:pPr>
              <a:spcAft>
                <a:spcPts val="600"/>
              </a:spcAft>
            </a:pPr>
            <a:r>
              <a:rPr sz="1400">
                <a:solidFill>
                  <a:srgbClr val="1F2937"/>
                </a:solidFill>
              </a:rPr>
              <a:t>Gender Gap</a:t>
            </a:r>
          </a:p>
          <a:p>
            <a:pPr>
              <a:spcAft>
                <a:spcPts val="600"/>
              </a:spcAft>
            </a:pPr>
            <a:r>
              <a:rPr sz="1400">
                <a:solidFill>
                  <a:srgbClr val="1F2937"/>
                </a:solidFill>
              </a:rPr>
              <a:t>pp20.2</a:t>
            </a:r>
          </a:p>
          <a:p>
            <a:pPr>
              <a:spcAft>
                <a:spcPts val="600"/>
              </a:spcAft>
            </a:pPr>
            <a:r>
              <a:rPr sz="1400">
                <a:solidFill>
                  <a:srgbClr val="1F2937"/>
                </a:solidFill>
              </a:rPr>
              <a:t>▲ 20.2 pp</a:t>
            </a:r>
          </a:p>
          <a:p>
            <a:pPr>
              <a:spcAft>
                <a:spcPts val="600"/>
              </a:spcAft>
            </a:pPr>
            <a:r>
              <a:rPr sz="1400">
                <a:solidFill>
                  <a:srgbClr val="1F2937"/>
                </a:solidFill>
              </a:rPr>
              <a:t>Digital Payments</a:t>
            </a:r>
          </a:p>
          <a:p>
            <a:pPr>
              <a:spcAft>
                <a:spcPts val="600"/>
              </a:spcAft>
            </a:pPr>
            <a:r>
              <a:rPr sz="1400">
                <a:solidFill>
                  <a:srgbClr val="1F2937"/>
                </a:solidFill>
              </a:rPr>
              <a:t>%0.0</a:t>
            </a:r>
          </a:p>
          <a:p>
            <a:pPr>
              <a:spcAft>
                <a:spcPts val="600"/>
              </a:spcAft>
            </a:pPr>
            <a:r>
              <a:rPr sz="1400">
                <a:solidFill>
                  <a:srgbClr val="1F2937"/>
                </a:solidFill>
              </a:rPr>
              <a:t>0.0 %</a:t>
            </a:r>
          </a:p>
          <a:p>
            <a:pPr>
              <a:spcAft>
                <a:spcPts val="600"/>
              </a:spcAft>
            </a:pPr>
            <a:r>
              <a:rPr sz="1400">
                <a:solidFill>
                  <a:srgbClr val="1F2937"/>
                </a:solidFill>
              </a:rPr>
              <a:t>Credit/GDP</a:t>
            </a:r>
          </a:p>
          <a:p>
            <a:pPr>
              <a:spcAft>
                <a:spcPts val="600"/>
              </a:spcAft>
            </a:pPr>
            <a:r>
              <a:rPr sz="1400">
                <a:solidFill>
                  <a:srgbClr val="1F2937"/>
                </a:solidFill>
              </a:rPr>
              <a:t>%35.8</a:t>
            </a:r>
          </a:p>
          <a:p>
            <a:pPr>
              <a:spcAft>
                <a:spcPts val="600"/>
              </a:spcAft>
            </a:pPr>
            <a:r>
              <a:rPr sz="1400">
                <a:solidFill>
                  <a:srgbClr val="1F2937"/>
                </a:solidFill>
              </a:rPr>
              <a:t>▼ 1.8 %</a:t>
            </a:r>
          </a:p>
          <a:p>
            <a:pPr>
              <a:spcAft>
                <a:spcPts val="600"/>
              </a:spcAft>
            </a:pPr>
            <a:r>
              <a:rPr sz="1400">
                <a:solidFill>
                  <a:srgbClr val="1F2937"/>
                </a:solidFill>
              </a:rPr>
              <a:t>Bank Branches</a:t>
            </a:r>
          </a:p>
          <a:p>
            <a:pPr>
              <a:spcAft>
                <a:spcPts val="600"/>
              </a:spcAft>
            </a:pPr>
            <a:r>
              <a:rPr sz="1400">
                <a:solidFill>
                  <a:srgbClr val="1F2937"/>
                </a:solidFill>
              </a:rPr>
              <a:t>8.8</a:t>
            </a:r>
          </a:p>
          <a:p>
            <a:pPr>
              <a:spcAft>
                <a:spcPts val="600"/>
              </a:spcAft>
            </a:pPr>
            <a:r>
              <a:rPr sz="1400">
                <a:solidFill>
                  <a:srgbClr val="1F2937"/>
                </a:solidFill>
              </a:rPr>
              <a:t>0.0</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(document.getElementById("d7319147-b60c-463e-acfc-0a4419626951")) {                    Plotly.newPlot(                        "d7319147-b60c-463e-acfc-0a4419626951",                        [{"fill":"tozeroy","fillcolor":"rgba(30,64,175,0.08)","line":{"color":"#059669","width":2},"mode":"lines","x":["2011-12-31T00:00:00","2014-12-31T00:00:00","2017-12-31T00:00:00","2021-12-31T00:00:00","2024-12-31T00:00:00"],"y":{"dtype":"f8","bdata":"8rRyyV++P0Dlpg1Ppv0+QOWwwz4BBklAiKOhIi1nSkAk2A49WaRFQA=="},"type":"scatter"}],                        {"template":{"data":{"histogram2dcontour":[{"type":"histogram2dcontour","colorbar":{"outlinewidth":0,"ticks":""},"colorscale":[[0.0,"#0d0887"],[0.1111111111111111,"#46039f"],[0.2222222222222222,"#7201a8"],[0.3333333333333333,"#9c179e"],[0.4444444444444444,"#bd3786"],...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OMTT Policy Brief: Navigating the Next Frontier of Financial Inclusion in Bangladesh</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Ministry of Finance, Bangladesh Bank, Development Partners</a:t>
            </a:r>
          </a:p>
          <a:p>
            <a:pPr>
              <a:spcAft>
                <a:spcPts val="600"/>
              </a:spcAft>
            </a:pPr>
            <a:r>
              <a:rPr sz="1400">
                <a:solidFill>
                  <a:srgbClr val="1F2937"/>
                </a:solidFill>
              </a:rPr>
              <a:t>From: Senior Financial Inclusion Policy Analyst, OMTT</a:t>
            </a:r>
          </a:p>
          <a:p>
            <a:pPr>
              <a:spcAft>
                <a:spcPts val="600"/>
              </a:spcAft>
            </a:pPr>
            <a:r>
              <a:rPr sz="1400">
                <a:solidFill>
                  <a:srgbClr val="1F2937"/>
                </a:solidFill>
              </a:rPr>
              <a:t>Subject: Bridging the Divide: Scaling Financial Inclusion in the Digital Era</a:t>
            </a:r>
          </a:p>
          <a:p>
            <a:pPr>
              <a:spcAft>
                <a:spcPts val="600"/>
              </a:spcAft>
            </a:pPr>
            <a:r>
              <a:rPr sz="1400">
                <a:solidFill>
                  <a:srgbClr val="1F2937"/>
                </a:solidFill>
              </a:rPr>
              <a:t>---</a:t>
            </a:r>
          </a:p>
          <a:p>
            <a:pPr>
              <a:spcAft>
                <a:spcPts val="600"/>
              </a:spcAft>
            </a:pPr>
            <a:r>
              <a:rPr sz="1400">
                <a:solidFill>
                  <a:srgbClr val="1F2937"/>
                </a:solidFill>
              </a:rPr>
              <a:t>1. Account Ownership &amp; Access</a:t>
            </a:r>
          </a:p>
          <a:p>
            <a:pPr>
              <a:spcAft>
                <a:spcPts val="600"/>
              </a:spcAft>
            </a:pPr>
            <a:r>
              <a:rPr sz="1400">
                <a:solidFill>
                  <a:srgbClr val="1F2937"/>
                </a:solidFill>
              </a:rPr>
              <a:t>Bangladesh occupies a unique paradox in the global development landscape. As the birthplace of modern microfinance, the nation set the global standard for poverty alleviation. However, recent data from the World Bank’s Global Findex reveals a sobering reality: formal account ownership stands at 43.3%, a 9.5 percentage point decline that necessitates immediate policy recalibration.</a:t>
            </a:r>
          </a:p>
          <a:p>
            <a:pPr>
              <a:spcAft>
                <a:spcPts val="600"/>
              </a:spcAft>
            </a:pPr>
            <a:r>
              <a:rPr sz="1400">
                <a:solidFill>
                  <a:srgbClr val="1F2937"/>
                </a:solidFill>
              </a:rPr>
              <a:t>While regional peers like Sri Lanka (~89%) and India (~80%) have achieved significant surges in formal financial integration, Bangladesh remains hampered by infrastructure deficits, with only 8.8 bank branches and 13.6 ATMs per 100,000 adults. The challenge is no longer merely "access" to credit—where the MFI sector excels with over 1,000 licensed institutions and 40 million borrowers—but "integration" into the formal banking ecosystem. The decline in account ownership suggests a detachment between the informal microfinance sphere and the formal monetary system. To reclaim momentum, the focus must shift from basic account penetration to active usage, incentivizing MFIs to act as conduits for formal bank account enrollment.</a:t>
            </a:r>
          </a:p>
          <a:p>
            <a:pPr>
              <a:spcAft>
                <a:spcPts val="600"/>
              </a:spcAft>
            </a:pPr>
            <a:r>
              <a:rPr sz="1400">
                <a:solidFill>
                  <a:srgbClr val="1F2937"/>
                </a:solidFill>
              </a:rPr>
              <a:t>2. Digital Financial Services &amp; Mobile Money</a:t>
            </a:r>
          </a:p>
          <a:p>
            <a:pPr>
              <a:spcAft>
                <a:spcPts val="600"/>
              </a:spcAft>
            </a:pPr>
            <a:r>
              <a:rPr sz="1400">
                <a:solidFill>
                  <a:srgbClr val="1F2937"/>
                </a:solidFill>
              </a:rPr>
              <a:t>The narrative of Bangladesh’s financial sector is increasingly defined by the Mobile Financial Services (M...</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