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কেন আপনার ব্যাংক ডিপোজিট ঝুঁকিতে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2026-03-05</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আপনার টাকা কি নিরাপদ?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ব্যাংক থেকে ১,৬০,০০০ কোটি টাকা ঋণ নেওয়া হয়েছে যেটা আর কখনো ফেরত আসবে না।</a:t>
            </a:r>
          </a:p>
          <a:p>
            <a:pPr>
              <a:spcAft>
                <a:spcPts val="600"/>
              </a:spcAft>
            </a:pPr>
            <a:r>
              <a:rPr sz="1400">
                <a:solidFill>
                  <a:srgbClr val="1F2937"/>
                </a:solidFill>
              </a:rPr>
              <a:t>এই সংখ্যাটা এত বড় যে মাথায় ঢোকে না। তাই আরেকভাবে বলি: বাংলাদেশের প্রতিটা পরিবারের কাছ থেকে গড়ে প্রায় ৪০,০০০ টাকা চুরি হয়ে গেছে। আপনার পরিবার থেকেও। আপনি জানেনই না।</a:t>
            </a:r>
          </a:p>
          <a:p>
            <a:pPr>
              <a:spcAft>
                <a:spcPts val="600"/>
              </a:spcAft>
            </a:pPr>
            <a:r>
              <a:rPr sz="1400">
                <a:solidFill>
                  <a:srgbClr val="1F2937"/>
                </a:solidFill>
              </a:rPr>
              <a:t>কীভাবে? ব্যাংক আপনার জমানো টাকা দিয়ে অন্যদের ঋণ দেয়। কিছু মানুষ সেই ঋণ নিয়ে ফেরত দেয় না। এটাকে বলে এনপিএল, Non-Performing Loan। তিন মাস কিস্তি না দিলেই ঋণটা এনপিএল। সোজা কথায়, ডুবে যাওয়া টাকা।</a:t>
            </a:r>
          </a:p>
          <a:p>
            <a:pPr>
              <a:spcAft>
                <a:spcPts val="600"/>
              </a:spcAft>
            </a:pPr>
            <a:r>
              <a:rPr sz="1400">
                <a:solidFill>
                  <a:srgbClr val="1F2937"/>
                </a:solidFill>
              </a:rPr>
              <a:t>এখন এই চার্টটা দেখুন:</a:t>
            </a:r>
          </a:p>
          <a:p>
            <a:pPr>
              <a:spcAft>
                <a:spcPts val="600"/>
              </a:spcAft>
            </a:pPr>
            <a:r>
              <a:rPr sz="1400">
                <a:solidFill>
                  <a:srgbClr val="1F2937"/>
                </a:solidFill>
              </a:rPr>
              <a:t>window.PLOTLYENV=window.PLOTLYENV || {};                                if (document.getElementById("b7f58080-4848-46ec-93b6-0b47de6a0f08")) {                    Plotly.newPlot(                        "b7f58080-4848-46ec-93b6-0b47de6a0f08",                        [{"fill":"tozeroy","fillcolor":"rgba(26,82,118,0.1)","line":{"color":"#1a5276","width":3},"mode":"lines+markers","name":"এনপিএল রেশিও (%)","x":[2011,2012,2013,2014,2015,2016,2017,2018,2019,2020,2021,2022,2023],"y":[1.904206,6.72328,4.844396,9.365167,8.397908,8.858522,8.895661,9.88733,8.902133,7.737549,7.96908,8.72436,9.569128],"type":"scatter"}],                        {"template":{"data":{"histogram2dcontour":[{"type":"histogram2dcontour","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বাংলাদেশ কি শ্রীলঙ্কা হবে?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২০২২ সালে শ্রীলঙ্কা ভেঙে পড়লো। মানুষ রাস্তায়। ডলার নেই, তেল নেই, খাবার নেই। রাষ্ট্রপতি দেশ ছেড়ে পালালেন।</a:t>
            </a:r>
          </a:p>
          <a:p>
            <a:pPr>
              <a:spcAft>
                <a:spcPts val="600"/>
              </a:spcAft>
            </a:pPr>
            <a:r>
              <a:rPr sz="1400">
                <a:solidFill>
                  <a:srgbClr val="1F2937"/>
                </a:solidFill>
              </a:rPr>
              <a:t>এই সংকট একদিনে হয়নি। বছরের পর বছর ব্যাংকিং সেক্টরে খারাপ ঋণ জমতে জমতে পুরো অর্থনীতির ভিত্তি পচে গিয়েছিল। সংকটের ঠিক আগে শ্রীলঙ্কার এনপিএল ছিল ৯%।</a:t>
            </a:r>
          </a:p>
          <a:p>
            <a:pPr>
              <a:spcAft>
                <a:spcPts val="600"/>
              </a:spcAft>
            </a:pPr>
            <a:r>
              <a:rPr sz="1400">
                <a:solidFill>
                  <a:srgbClr val="1F2937"/>
                </a:solidFill>
              </a:rPr>
              <a:t>বাংলাদেশের এখন ১২.৫%।</a:t>
            </a:r>
          </a:p>
          <a:p>
            <a:pPr>
              <a:spcAft>
                <a:spcPts val="600"/>
              </a:spcAft>
            </a:pPr>
            <a:r>
              <a:rPr sz="1400">
                <a:solidFill>
                  <a:srgbClr val="1F2937"/>
                </a:solidFill>
              </a:rPr>
              <a:t>এবার এই চার্টটা দেখুন। এটা আজকের সবচেয়ে গুরুত্বপূর্ণ চার্ট:</a:t>
            </a:r>
          </a:p>
          <a:p>
            <a:pPr>
              <a:spcAft>
                <a:spcPts val="600"/>
              </a:spcAft>
            </a:pPr>
            <a:r>
              <a:rPr sz="1400">
                <a:solidFill>
                  <a:srgbClr val="1F2937"/>
                </a:solidFill>
              </a:rPr>
              <a:t>পাঁচটা দেশ, দশ বছরের ডাটা। কয়েকটা জিনিস খেয়াল করুন:</a:t>
            </a:r>
          </a:p>
          <a:p>
            <a:pPr>
              <a:spcAft>
                <a:spcPts val="600"/>
              </a:spcAft>
            </a:pPr>
            <a:r>
              <a:rPr sz="1400">
                <a:solidFill>
                  <a:srgbClr val="1F2937"/>
                </a:solidFill>
              </a:rPr>
              <a:t>ভারতের লাইনটা দেখুন। ২০১৮ সালে ১০%-এ পৌঁছেছিল। তারপর? ফ্রি ফল। এখন ২.৫%। কীভাবে সম্ভব? সেটা একটু পরে বলছি।</a:t>
            </a:r>
          </a:p>
          <a:p>
            <a:pPr>
              <a:spcAft>
                <a:spcPts val="600"/>
              </a:spcAft>
            </a:pPr>
            <a:r>
              <a:rPr sz="1400">
                <a:solidFill>
                  <a:srgbClr val="1F2937"/>
                </a:solidFill>
              </a:rPr>
              <a:t>ভিয়েতনামের লাইন। সবসময় নিচে, ২-৪% রেঞ্জে। এরাও আমাদের মতো উন্নয়নশীল দেশ।</a:t>
            </a:r>
          </a:p>
          <a:p>
            <a:pPr>
              <a:spcAft>
                <a:spcPts val="600"/>
              </a:spcAft>
            </a:pPr>
            <a:r>
              <a:rPr sz="1400">
                <a:solidFill>
                  <a:srgbClr val="1F2937"/>
                </a:solidFill>
              </a:rPr>
              <a:t>আর বাংলাদেশ? পাঁচটা দেশের মধ্যে একমাত্র দেশ যেখানে ট্রেন্ড ক্রমাগত উপরে যাচ্ছে। সবাই কমাচ্ছে বা ধরে রাখছে, আমরা বাড়াচ্ছি।</a:t>
            </a:r>
          </a:p>
          <a:p>
            <a:pPr>
              <a:spcAft>
                <a:spcPts val="600"/>
              </a:spcAft>
            </a:pPr>
            <a:r>
              <a:rPr sz="1400">
                <a:solidFill>
                  <a:srgbClr val="1F2937"/>
                </a:solidFill>
              </a:rPr>
              <a:t>এটা শুধু সংখ্যা না। এটা একটা দিকনির্দেশনা। এবং দিকটা ভুল।</a:t>
            </a:r>
          </a:p>
          <a:p>
            <a:pPr>
              <a:spcAft>
                <a:spcPts val="600"/>
              </a:spcAft>
            </a:pPr>
            <a:r>
              <a:rPr sz="1400">
                <a:solidFill>
                  <a:srgbClr val="1F2937"/>
                </a:solidFill>
              </a:rPr>
              <a:t>এবার আরেকটা তুলনা দেখি যেটা রাতে ঘুম আসবে না:</a:t>
            </a:r>
          </a:p>
          <a:p>
            <a:pPr>
              <a:spcAft>
                <a:spcPts val="600"/>
              </a:spcAft>
            </a:pPr>
            <a:r>
              <a:rPr sz="1400">
                <a:solidFill>
                  <a:srgbClr val="1F2937"/>
                </a:solidFill>
              </a:rPr>
              <a:t>এখানে আমি শ্রীলঙ্কার সংকটের আগের পাঁচ বছর আর বাংলাদেশের গত পাঁচ বছর পাশাপাশি রেখেছি। প্রতিটা পয়েন্টে বাংলাদেশের সংখ্যা শ্রীলঙ্কার চেয়ে বেশি। শ্রীলঙ্কা ছিল ৫-৯% রেঞ্জে। আমরা আছি ৮-১২.৫% রেঞ্জে।</a:t>
            </a:r>
          </a:p>
          <a:p>
            <a:pPr>
              <a:spcAft>
                <a:spcPts val="600"/>
              </a:spcAft>
            </a:pPr>
            <a:r>
              <a:rPr sz="1400">
                <a:solidFill>
                  <a:srgbClr val="1F2937"/>
                </a:solidFill>
              </a:rPr>
              <a:t>আমি বলছি না যে বাংলাদেশে শ্রীলঙ্কার মতো সংকট হবেই। দুই দেশ একরকম না। বাংলাদেশের রেমিট্যান্স শক্তিশালী, গার্মেন্টস রপ্তানি আছে, ঋণ-জিডিপি অনুপাত কম। কিন্তু শ্রীলঙ্কাও ভেবেছিল তারা আলাদা। প্রতিটা সংকটে আক্রান্ত দেশই ভাবে, "আমাদের ক্ষেত্রে এটা হবে না।"</a:t>
            </a:r>
          </a:p>
          <a:p>
            <a:pPr>
              <a:spcAft>
                <a:spcPts val="600"/>
              </a:spcAft>
            </a:pPr>
            <a:r>
              <a:rPr sz="1400">
                <a:solidFill>
                  <a:srgbClr val="1F2937"/>
                </a:solidFill>
              </a:rPr>
              <a:t>সমস্যাটা কোথায় সবচেয়ে গভীর? এই চার্ট দেখুন:</a:t>
            </a:r>
          </a:p>
          <a:p>
            <a:pPr>
              <a:spcAft>
                <a:spcPts val="600"/>
              </a:spcAft>
            </a:pPr>
            <a:r>
              <a:rPr sz="1400">
                <a:solidFill>
                  <a:srgbClr val="1F2937"/>
                </a:solidFill>
              </a:rPr>
              <a:t>দুটো লাইন। লাল লাইন রাষ্ট্রায়ত্ত ব্যাংক, নীল লাইন বেসরকারি। দুটো লাইনের মধ্যে ফাঁক কত? প্রায় ১৫-২০ পার্সেন্টেজ পয়েন্ট। এই ফাঁকটা হলো রাজনৈতিক প্রভাব, দুর্বল শাসন, আর জবাবদিহিতার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 খেলো ব্যাংকের টাকা?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ঋণখেলাপি একটা দুর্ঘটনা না। এটা একটা সিস্টেম। একটা চক্র যেটা ডিজাইন করা হয়েছে কিছু মানুষের লাভের জন্য।</a:t>
            </a:r>
          </a:p>
          <a:p>
            <a:pPr>
              <a:spcAft>
                <a:spcPts val="600"/>
              </a:spcAft>
            </a:pPr>
            <a:r>
              <a:rPr sz="1400">
                <a:solidFill>
                  <a:srgbClr val="1F2937"/>
                </a:solidFill>
              </a:rPr>
              <a:t>চক্রটা এরকম কাজ করে:</a:t>
            </a:r>
          </a:p>
          <a:p>
            <a:pPr>
              <a:spcAft>
                <a:spcPts val="600"/>
              </a:spcAft>
            </a:pPr>
            <a:r>
              <a:rPr sz="1400">
                <a:solidFill>
                  <a:srgbClr val="1F2937"/>
                </a:solidFill>
              </a:rPr>
              <a:t>রাজনৈতিক সংযোগ ব্যবহার করে বড় ঋণ নেওয়া হয়। জামানত কম, বা নকল।</a:t>
            </a:r>
          </a:p>
          <a:p>
            <a:pPr>
              <a:spcAft>
                <a:spcPts val="600"/>
              </a:spcAft>
            </a:pPr>
            <a:r>
              <a:rPr sz="1400">
                <a:solidFill>
                  <a:srgbClr val="1F2937"/>
                </a:solidFill>
              </a:rPr>
              <a:t>ঋণের টাকা ব্যবসায় লাগানো হয় না। সম্পদ কেনা, বিদেশে পাচার, বা অন্য কাজে চলে যায়।</a:t>
            </a:r>
          </a:p>
          <a:p>
            <a:pPr>
              <a:spcAft>
                <a:spcPts val="600"/>
              </a:spcAft>
            </a:pPr>
            <a:r>
              <a:rPr sz="1400">
                <a:solidFill>
                  <a:srgbClr val="1F2937"/>
                </a:solidFill>
              </a:rPr>
              <a:t>তিন মাস কিস্তি না দিলে এনপিএল হিসেবে চিহ্নিত হয়।</a:t>
            </a:r>
          </a:p>
          <a:p>
            <a:pPr>
              <a:spcAft>
                <a:spcPts val="600"/>
              </a:spcAft>
            </a:pPr>
            <a:r>
              <a:rPr sz="1400">
                <a:solidFill>
                  <a:srgbClr val="1F2937"/>
                </a:solidFill>
              </a:rPr>
              <a:t>তখন শুরু হয় "রিশিডিউলিং"। ঋণ পুনর্গঠন। নতুন শর্ত, নতুন সময়সীমা।</a:t>
            </a:r>
          </a:p>
          <a:p>
            <a:pPr>
              <a:spcAft>
                <a:spcPts val="600"/>
              </a:spcAft>
            </a:pPr>
            <a:r>
              <a:rPr sz="1400">
                <a:solidFill>
                  <a:srgbClr val="1F2937"/>
                </a:solidFill>
              </a:rPr>
              <a:t>রিশিডিউল হলে এনপিএল তালিকা থেকে বেরিয়ে যায়। হিসাবে দেখায় "সুস্থ ঋণ"।</a:t>
            </a:r>
          </a:p>
          <a:p>
            <a:pPr>
              <a:spcAft>
                <a:spcPts val="600"/>
              </a:spcAft>
            </a:pPr>
            <a:r>
              <a:rPr sz="1400">
                <a:solidFill>
                  <a:srgbClr val="1F2937"/>
                </a:solidFill>
              </a:rPr>
              <a:t>আবার কিস্তি বন্ধ। আবার এনপিএল। আবার রিশিডিউল।</a:t>
            </a:r>
          </a:p>
          <a:p>
            <a:pPr>
              <a:spcAft>
                <a:spcPts val="600"/>
              </a:spcAft>
            </a:pPr>
            <a:r>
              <a:rPr sz="1400">
                <a:solidFill>
                  <a:srgbClr val="1F2937"/>
                </a:solidFill>
              </a:rPr>
              <a:t>এই চক্র চলে বছরের পর বছর। এটাকে অর্থনীতিতে বলে "মোরাল হ্যাজার্ড"। যখন কেউ জানে যে তার কিছু হবে না, সে আরো বেশি ঝুঁকি নেয়। বাংলাদেশে ঋণখেলাপিরা জানে: ফেরত না দিলেও কিছু হবে না। বরং আরো ঋণ পাওয়া যাবে।</a:t>
            </a:r>
          </a:p>
          <a:p>
            <a:pPr>
              <a:spcAft>
                <a:spcPts val="600"/>
              </a:spcAft>
            </a:pPr>
            <a:r>
              <a:rPr sz="1400">
                <a:solidFill>
                  <a:srgbClr val="1F2937"/>
                </a:solidFill>
              </a:rPr>
              <a:t>কোন সেক্টর থেকে সবচেয়ে বেশি খেলাপি ঋণ? এই চার্টটা দেখুন:</a:t>
            </a:r>
          </a:p>
          <a:p>
            <a:pPr>
              <a:spcAft>
                <a:spcPts val="600"/>
              </a:spcAft>
            </a:pPr>
            <a:r>
              <a:rPr sz="1400">
                <a:solidFill>
                  <a:srgbClr val="1F2937"/>
                </a:solidFill>
              </a:rPr>
              <a:t>গার্মেন্টস ও টেক্সটাইল শীর্ষে, ২৮,৫০০ কোটি টাকা। তারপর রিয়েল এস্টেট, ২২,০০০ কোটি। ট্রেডিং, ১৮,০০০ কোটি। এর মানে এই না যে গার্মেন্টস সেক্টর খারাপ। এই সেক্টরে ঋণের পরিমাণ বেশি বলে খেলাপিও বেশি। কিন্তু কনসেনট্রেশনটা একটা ঝুঁকি। একটা সেক্টরে সমস্যা হলে পুরো ব্যাংকিং সিস্টেম কাঁপবে।</a:t>
            </a:r>
          </a:p>
          <a:p>
            <a:pPr>
              <a:spcAft>
                <a:spcPts val="600"/>
              </a:spcAft>
            </a:pPr>
            <a:r>
              <a:rPr sz="1400">
                <a:solidFill>
                  <a:srgbClr val="1F2937"/>
                </a:solidFill>
              </a:rPr>
              <a:t>আর রিশিডিউলিং? সেটা কত বড় সমস্যা?</a:t>
            </a:r>
          </a:p>
          <a:p>
            <a:pPr>
              <a:spcAft>
                <a:spcPts val="600"/>
              </a:spcAft>
            </a:pPr>
            <a:r>
              <a:rPr sz="1400">
                <a:solidFill>
                  <a:srgbClr val="1F2937"/>
                </a:solidFill>
              </a:rPr>
              <a:t>এই চার্টটা দেখে ভয় লাগার কথা। রিশিডিউলড ঋণ ২০১৫ সালে ছিল ১৫,০০০ কোটি টাকা। ২০২৫ সালে? ৬৮,০০০ কোটি। দশ বছরে সাড়ে চার গুণ।</a:t>
            </a:r>
          </a:p>
          <a:p>
            <a:pPr>
              <a:spcAft>
                <a:spcPts val="600"/>
              </a:spcAft>
            </a:pPr>
            <a:r>
              <a:rPr sz="1400">
                <a:solidFill>
                  <a:srgbClr val="1F2937"/>
                </a:solidFill>
              </a:rPr>
              <a:t>একটা কথা বলে রাখি। এই ডাটা পুরোপুরি নির্ভরযোগ্য না। অনেক রিশিডিউলড ঋণ রিপোর্টই করা হয় না। প্রকৃত সংখ্যা আরো বড়। তবে ট্রেন্ডটা পরিষ্কার: সমস্যা বাড়ছে, কমছে না।</a:t>
            </a:r>
          </a:p>
          <a:p>
            <a:pPr>
              <a:spcAft>
                <a:spcPts val="600"/>
              </a:spcAft>
            </a:pPr>
            <a:r>
              <a:rPr sz="1400">
                <a:solidFill>
                  <a:srgbClr val="1F2937"/>
                </a:solidFill>
              </a:rPr>
              <a:t>এখন আশার কথা। কারণ এই সমস্যার সমাধান সম্ভব। আমরা জানি, কারণ ভারত করে দেখিয়েছে।</a:t>
            </a:r>
          </a:p>
          <a:p>
            <a:pPr>
              <a:spcAft>
                <a:spcPts val="600"/>
              </a:spcAft>
            </a:pPr>
            <a:r>
              <a:rPr sz="1400">
                <a:solidFill>
                  <a:srgbClr val="1F2937"/>
                </a:solidFill>
              </a:rPr>
              <a:t>২০১৬ সালে ভারতে...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