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বুড়িগঙ্গার মৃত্যু সনদ</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2026-03-06</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১: কালো জল</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ঢাকার সদরঘাট। ভোর পাঁচটা। রহমত মিয়া তার জালটা পানিতে ফেলে বসে আছে। বয়স ষাটের কোঠায়। চল্লিশ বছর ধরে এই নদীতে মাছ ধরেন। আগে ইলিশ পেতেন, রুই পেতেন, কাতলা পেতেন। এখন? কিছু পান না। জাল ফেললে উঠে আসে পলিথিন, প্লাস্টিকের বোতল, আর কালো কাদা।</a:t>
            </a:r>
          </a:p>
          <a:p>
            <a:pPr>
              <a:spcAft>
                <a:spcPts val="600"/>
              </a:spcAft>
            </a:pPr>
            <a:r>
              <a:rPr sz="1400">
                <a:solidFill>
                  <a:srgbClr val="1F2937"/>
                </a:solidFill>
              </a:rPr>
              <a:t>"আশির দশকে এই পানি পরিষ্কার ছিল," রহমত মিয়া বলেন। "আমরা গোসল করতাম এই নদীতে। পানি খেতাম। মাছ ধরে সংসার চালাতাম। এখন এই পানিতে হাত ডোবালে চামড়া জ্বলে।"</a:t>
            </a:r>
          </a:p>
          <a:p>
            <a:pPr>
              <a:spcAft>
                <a:spcPts val="600"/>
              </a:spcAft>
            </a:pPr>
            <a:r>
              <a:rPr sz="1400">
                <a:solidFill>
                  <a:srgbClr val="1F2937"/>
                </a:solidFill>
              </a:rPr>
              <a:t>.narrative-insight {</a:t>
            </a:r>
          </a:p>
          <a:p>
            <a:pPr>
              <a:spcAft>
                <a:spcPts val="600"/>
              </a:spcAft>
            </a:pPr>
            <a:r>
              <a:rPr sz="1400">
                <a:solidFill>
                  <a:srgbClr val="1F2937"/>
                </a:solidFill>
              </a:rPr>
              <a:t>margin: 2rem 0;</a:t>
            </a:r>
          </a:p>
          <a:p>
            <a:pPr>
              <a:spcAft>
                <a:spcPts val="600"/>
              </a:spcAft>
            </a:pPr>
            <a:r>
              <a:rPr sz="1400">
                <a:solidFill>
                  <a:srgbClr val="1F2937"/>
                </a:solidFill>
              </a:rPr>
              <a:t>padding: 0;</a:t>
            </a:r>
          </a:p>
          <a:p>
            <a:pPr>
              <a:spcAft>
                <a:spcPts val="600"/>
              </a:spcAft>
            </a:pPr>
            <a:r>
              <a:rPr sz="1400">
                <a:solidFill>
                  <a:srgbClr val="1F2937"/>
                </a:solidFill>
              </a:rPr>
              <a:t>}</a:t>
            </a:r>
          </a:p>
          <a:p>
            <a:pPr>
              <a:spcAft>
                <a:spcPts val="600"/>
              </a:spcAft>
            </a:pPr>
            <a:r>
              <a:rPr sz="1400">
                <a:solidFill>
                  <a:srgbClr val="1F2937"/>
                </a:solidFill>
              </a:rPr>
              <a:t>.narrative-insight__thesis {</a:t>
            </a:r>
          </a:p>
          <a:p>
            <a:pPr>
              <a:spcAft>
                <a:spcPts val="600"/>
              </a:spcAft>
            </a:pPr>
            <a:r>
              <a:rPr sz="1400">
                <a:solidFill>
                  <a:srgbClr val="1F2937"/>
                </a:solidFill>
              </a:rPr>
              <a:t>font-family: 'Noto Serif Bengali', Georgia, serif;</a:t>
            </a:r>
          </a:p>
          <a:p>
            <a:pPr>
              <a:spcAft>
                <a:spcPts val="600"/>
              </a:spcAft>
            </a:pPr>
            <a:r>
              <a:rPr sz="1400">
                <a:solidFill>
                  <a:srgbClr val="1F2937"/>
                </a:solidFill>
              </a:rPr>
              <a:t>font-size: clamp(1.25rem, 2.4vw, 1.65rem);</a:t>
            </a:r>
          </a:p>
          <a:p>
            <a:pPr>
              <a:spcAft>
                <a:spcPts val="600"/>
              </a:spcAft>
            </a:pPr>
            <a:r>
              <a:rPr sz="1400">
                <a:solidFill>
                  <a:srgbClr val="1F2937"/>
                </a:solidFill>
              </a:rPr>
              <a:t>font-weight: 600;</a:t>
            </a:r>
          </a:p>
          <a:p>
            <a:pPr>
              <a:spcAft>
                <a:spcPts val="600"/>
              </a:spcAft>
            </a:pPr>
            <a:r>
              <a:rPr sz="1400">
                <a:solidFill>
                  <a:srgbClr val="1F2937"/>
                </a:solidFill>
              </a:rPr>
              <a:t>line-height: 1.55;</a:t>
            </a:r>
          </a:p>
          <a:p>
            <a:pPr>
              <a:spcAft>
                <a:spcPts val="600"/>
              </a:spcAft>
            </a:pPr>
            <a:r>
              <a:rPr sz="1400">
                <a:solidFill>
                  <a:srgbClr val="1F2937"/>
                </a:solidFill>
              </a:rPr>
              <a:t>color: #1a1a2e;</a:t>
            </a:r>
          </a:p>
          <a:p>
            <a:pPr>
              <a:spcAft>
                <a:spcPts val="600"/>
              </a:spcAft>
            </a:pPr>
            <a:r>
              <a:rPr sz="1400">
                <a:solidFill>
                  <a:srgbClr val="1F2937"/>
                </a:solidFill>
              </a:rPr>
              <a:t>border-left: 3px solid #c4a35a;</a:t>
            </a:r>
          </a:p>
          <a:p>
            <a:pPr>
              <a:spcAft>
                <a:spcPts val="600"/>
              </a:spcAft>
            </a:pPr>
            <a:r>
              <a:rPr sz="1400">
                <a:solidFill>
                  <a:srgbClr val="1F2937"/>
                </a:solidFill>
              </a:rPr>
              <a:t>padding: 0.6rem 0 0.6rem 1.25rem;</a:t>
            </a:r>
          </a:p>
          <a:p>
            <a:pPr>
              <a:spcAft>
                <a:spcPts val="600"/>
              </a:spcAft>
            </a:pPr>
            <a:r>
              <a:rPr sz="1400">
                <a:solidFill>
                  <a:srgbClr val="1F2937"/>
                </a:solidFill>
              </a:rPr>
              <a:t>margin-bottom: 1.5rem;</a:t>
            </a:r>
          </a:p>
          <a:p>
            <a:pPr>
              <a:spcAft>
                <a:spcPts val="600"/>
              </a:spcAft>
            </a:pPr>
            <a:r>
              <a:rPr sz="1400">
                <a:solidFill>
                  <a:srgbClr val="1F2937"/>
                </a:solidFill>
              </a:rPr>
              <a:t>}</a:t>
            </a:r>
          </a:p>
          <a:p>
            <a:pPr>
              <a:spcAft>
                <a:spcPts val="600"/>
              </a:spcAft>
            </a:pPr>
            <a:r>
              <a:rPr sz="1400">
                <a:solidFill>
                  <a:srgbClr val="1F2937"/>
                </a:solidFill>
              </a:rPr>
              <a:t>.narrative-insight__evidence {</a:t>
            </a:r>
          </a:p>
          <a:p>
            <a:pPr>
              <a:spcAft>
                <a:spcPts val="600"/>
              </a:spcAft>
            </a:pPr>
            <a:r>
              <a:rPr sz="1400">
                <a:solidFill>
                  <a:srgbClr val="1F2937"/>
                </a:solidFill>
              </a:rPr>
              <a:t>display: grid;</a:t>
            </a:r>
          </a:p>
          <a:p>
            <a:pPr>
              <a:spcAft>
                <a:spcPts val="600"/>
              </a:spcAft>
            </a:pPr>
            <a:r>
              <a:rPr sz="1400">
                <a:solidFill>
                  <a:srgbClr val="1F2937"/>
                </a:solidFill>
              </a:rPr>
              <a:t>grid-template-columns: repeat(3, 1fr);</a:t>
            </a:r>
          </a:p>
          <a:p>
            <a:pPr>
              <a:spcAft>
                <a:spcPts val="600"/>
              </a:spcAft>
            </a:pPr>
            <a:r>
              <a:rPr sz="1400">
                <a:solidFill>
                  <a:srgbClr val="1F2937"/>
                </a:solidFill>
              </a:rPr>
              <a:t>gap: 0;</a:t>
            </a:r>
          </a:p>
          <a:p>
            <a:pPr>
              <a:spcAft>
                <a:spcPts val="600"/>
              </a:spcAft>
            </a:pPr>
            <a:r>
              <a:rPr sz="1400">
                <a:solidFill>
                  <a:srgbClr val="1F2937"/>
                </a:solidFill>
              </a:rPr>
              <a:t>border-top: 1px solid #e5e1d8;</a:t>
            </a:r>
          </a:p>
          <a:p>
            <a:pPr>
              <a:spcAft>
                <a:spcPts val="600"/>
              </a:spcAft>
            </a:pPr>
            <a:r>
              <a:rPr sz="1400">
                <a:solidFill>
                  <a:srgbClr val="1F2937"/>
                </a:solidFill>
              </a:rPr>
              <a:t>border-bottom: 1px solid #e5e1d8;</a:t>
            </a:r>
          </a:p>
          <a:p>
            <a:pPr>
              <a:spcAft>
                <a:spcPts val="600"/>
              </a:spcAft>
            </a:pPr>
            <a:r>
              <a:rPr sz="1400">
                <a:solidFill>
                  <a:srgbClr val="1F2937"/>
                </a:solidFill>
              </a:rPr>
              <a:t>}</a:t>
            </a:r>
          </a:p>
          <a:p>
            <a:pPr>
              <a:spcAft>
                <a:spcPts val="600"/>
              </a:spcAft>
            </a:pPr>
            <a:r>
              <a:rPr sz="1400">
                <a:solidFill>
                  <a:srgbClr val="1F2937"/>
                </a:solidFill>
              </a:rPr>
              <a:t>.narrative-insight__point {</a:t>
            </a:r>
          </a:p>
          <a:p>
            <a:pPr>
              <a:spcAft>
                <a:spcPts val="600"/>
              </a:spcAft>
            </a:pPr>
            <a:r>
              <a:rPr sz="1400">
                <a:solidFill>
                  <a:srgbClr val="1F2937"/>
                </a:solidFill>
              </a:rPr>
              <a:t>padding: 1rem 1.1rem;</a:t>
            </a:r>
          </a:p>
          <a:p>
            <a:pPr>
              <a:spcAft>
                <a:spcPts val="600"/>
              </a:spcAft>
            </a:pPr>
            <a:r>
              <a:rPr sz="1400">
                <a:solidFill>
                  <a:srgbClr val="1F2937"/>
                </a:solidFill>
              </a:rPr>
              <a:t>border-right: 1px solid #e5e1d8;</a:t>
            </a:r>
          </a:p>
          <a:p>
            <a:pPr>
              <a:spcAft>
                <a:spcPts val="600"/>
              </a:spcAft>
            </a:pPr>
            <a:r>
              <a:rPr sz="1400">
                <a:solidFill>
                  <a:srgbClr val="1F2937"/>
                </a:solidFill>
              </a:rPr>
              <a:t>}</a:t>
            </a:r>
          </a:p>
          <a:p>
            <a:pPr>
              <a:spcAft>
                <a:spcPts val="600"/>
              </a:spcAft>
            </a:pPr>
            <a:r>
              <a:rPr sz="1400">
                <a:solidFill>
                  <a:srgbClr val="1F2937"/>
                </a:solidFill>
              </a:rPr>
              <a:t>.narrative-insight__point:last-child {</a:t>
            </a:r>
          </a:p>
          <a:p>
            <a:pPr>
              <a:spcAft>
                <a:spcPts val="600"/>
              </a:spcAft>
            </a:pPr>
            <a:r>
              <a:rPr sz="1400">
                <a:solidFill>
                  <a:srgbClr val="1F2937"/>
                </a:solidFill>
              </a:rPr>
              <a:t>border-right: none;</a:t>
            </a:r>
          </a:p>
          <a:p>
            <a:pPr>
              <a:spcAft>
                <a:spcPts val="600"/>
              </a:spcAft>
            </a:pPr>
            <a:r>
              <a:rPr sz="1400">
                <a:solidFill>
                  <a:srgbClr val="1F2937"/>
                </a:solidFill>
              </a:rPr>
              <a:t>}</a:t>
            </a:r>
          </a:p>
          <a:p>
            <a:pPr>
              <a:spcAft>
                <a:spcPts val="600"/>
              </a:spcAft>
            </a:pPr>
            <a:r>
              <a:rPr sz="1400">
                <a:solidFill>
                  <a:srgbClr val="1F2937"/>
                </a:solidFill>
              </a:rPr>
              <a:t>.narrative-insight__value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font-size: 1.65rem;</a:t>
            </a:r>
          </a:p>
          <a:p>
            <a:pPr>
              <a:spcAft>
                <a:spcPts val="600"/>
              </a:spcAft>
            </a:pPr>
            <a:r>
              <a:rPr sz="1400">
                <a:solidFill>
                  <a:srgbClr val="1F2937"/>
                </a:solidFill>
              </a:rPr>
              <a:t>font-weight: 800;</a:t>
            </a:r>
          </a:p>
          <a:p>
            <a:pPr>
              <a:spcAft>
                <a:spcPts val="600"/>
              </a:spcAft>
            </a:pPr>
            <a:r>
              <a:rPr sz="1400">
                <a:solidFill>
                  <a:srgbClr val="1F2937"/>
                </a:solidFill>
              </a:rPr>
              <a:t>color: #1a5276;</a:t>
            </a:r>
          </a:p>
          <a:p>
            <a:pPr>
              <a:spcAft>
                <a:spcPts val="600"/>
              </a:spcAft>
            </a:pPr>
            <a:r>
              <a:rPr sz="1400">
                <a:solidFill>
                  <a:srgbClr val="1F2937"/>
                </a:solidFill>
              </a:rPr>
              <a:t>line-height: 1.2;</a:t>
            </a:r>
          </a:p>
          <a:p>
            <a:pPr>
              <a:spcAft>
                <a:spcPts val="600"/>
              </a:spcAft>
            </a:pPr>
            <a:r>
              <a:rPr sz="1400">
                <a:solidFill>
                  <a:srgbClr val="1F2937"/>
                </a:solidFill>
              </a:rPr>
              <a:t>margin-bottom: 0.3rem;</a:t>
            </a:r>
          </a:p>
          <a:p>
            <a:pPr>
              <a:spcAft>
                <a:spcPts val="600"/>
              </a:spcAft>
            </a:pPr>
            <a:r>
              <a:rPr sz="1400">
                <a:solidFill>
                  <a:srgbClr val="1F2937"/>
                </a:solidFill>
              </a:rPr>
              <a:t>}</a:t>
            </a:r>
          </a:p>
          <a:p>
            <a:pPr>
              <a:spcAft>
                <a:spcPts val="600"/>
              </a:spcAft>
            </a:pPr>
            <a:r>
              <a:rPr sz="1400">
                <a:solidFill>
                  <a:srgbClr val="1F2937"/>
                </a:solidFill>
              </a:rPr>
              <a:t>.narrative-insight__label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font-...</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২: শিল্পের বিষ</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ঢাকার হাজারীবাগ। একটা নাম যেটা শুনলেই নাকে গন্ধ আসে। এই এলাকায় ছিল ২০০টির বেশি ট্যানারি (চামড়া কারখানা)। দেড় শতাধিক বছর ধরে এই কারখানাগুলো বুড়িগঙ্গায় সরাসরি বর্জ্য ফেলেছে। ক্রোমিয়াম, সীসা, সালফিউরিক এসিড, অ্যামোনিয়া। প্রতিদিন ২২,০০০ ঘনলিটার অপরিশোধিত বর্জ্য সরাসরি নদীতে।</a:t>
            </a:r>
          </a:p>
          <a:p>
            <a:pPr>
              <a:spcAft>
                <a:spcPts val="600"/>
              </a:spcAft>
            </a:pPr>
            <a:r>
              <a:rPr sz="1400">
                <a:solidFill>
                  <a:srgbClr val="1F2937"/>
                </a:solidFill>
              </a:rPr>
              <a:t>ট্যানারি একা না। ঢাকার চারপাশে টেক্সটাইল কারখানা, ডাইং ফ্যাক্টরি, প্লাস্টিক কারখানা, ওষুধ কারখানা, সবাই মিলে বুড়িগঙ্গাকে ব্যবহার করেছে ড্রেনেজ হিসেবে। নদী তাদের কাছে পানির উৎস না, বর্জ্যের ভাগাড়।</a:t>
            </a:r>
          </a:p>
          <a:p>
            <a:pPr>
              <a:spcAft>
                <a:spcPts val="600"/>
              </a:spcAft>
            </a:pPr>
            <a:r>
              <a:rPr sz="1400">
                <a:solidFill>
                  <a:srgbClr val="1F2937"/>
                </a:solidFill>
              </a:rPr>
              <a:t>এই চার্টটা দেখুন:</a:t>
            </a:r>
          </a:p>
          <a:p>
            <a:pPr>
              <a:spcAft>
                <a:spcPts val="600"/>
              </a:spcAft>
            </a:pPr>
            <a:r>
              <a:rPr sz="1400">
                <a:solidFill>
                  <a:srgbClr val="1F2937"/>
                </a:solidFill>
              </a:rPr>
              <a:t>window.PLOTLYENV=window.PLOTLYENV || {};                                if (document.getElementById("feb098b4-6cb2-4f45-8db9-4bbd4f8b38e5")) {                    Plotly.newPlot(                        "feb098b4-6cb2-4f45-8db9-4bbd4f8b38e5",                        [{"marker":{"color":["#c0392b","#e67e22","#2980b9","#7f8c8d","#95a5a6"]},"text":["30%","30%","25%","10%","5%"],"textposition":"outside","x":["শিল্প বর্জ্য\n(ট্যানারি)","শিল্প বর্জ্য\n(টেক্সটাইল\u002fঅন্যান্য)","পৌর\nপয়ঃবর্জ্য","কঠিন বর্জ্য\nডাম্পিং","নৌযান\nবর্জ্য"],"y":[30,30,25,10,5],"type":"bar"}],                        {"template":{"data":{"histogram2dcontour":[{"type":"histogram2dcontour","colorbar":{"outlinewidth":0,"ticks":""},"colorscale":[[0.0,"#0d0887"],[0.1111111111111111,"#46039f"],[0.2222222222222222,"#7201a8"],[0.3333333333333333,"#9c179e"],[0.4444444444444444,"#bd3786"],[0.5555555555555556,"#d8576b"],[0.6666666666666666,"#ed7953"],[0.7777777777777778,"#fb9f...</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৩: শ্বাস নেওয়ার মূল্য</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প্রতি শীতে ঢাকা ধোঁয়াশায় ঢেকে যায়। আকাশ দেখা যায় না। সূর্য উঠলেও আলো ঠিকমতো পৌঁছায় না। শিশুরা কাশছে, বয়স্করা হাঁপাচ্ছে, হাসপাতালে শ্বাসকষ্টের রোগী বাড়ছে। এটা প্রকৃতির দোষ না, মানুষের তৈরি বিপর্যয়।</a:t>
            </a:r>
          </a:p>
          <a:p>
            <a:pPr>
              <a:spcAft>
                <a:spcPts val="600"/>
              </a:spcAft>
            </a:pPr>
            <a:r>
              <a:rPr sz="1400">
                <a:solidFill>
                  <a:srgbClr val="1F2937"/>
                </a:solidFill>
              </a:rPr>
              <a:t>ঢাকার বায়ুমান সূচক (AQI) নিয়মিত ২০০ ছাড়িয়ে যায়। AQI ১৫০-এর উপরে মানে "অস্বাস্থ্যকর", ২০০-এর উপরে "খুব অস্বাস্থ্যকর", ৩০০-এর উপরে "বিপজ্জনক"। ঢাকায় বছরে প্রায় ১৫০ দিন AQI ২০০-এর উপরে থাকে।</a:t>
            </a:r>
          </a:p>
          <a:p>
            <a:pPr>
              <a:spcAft>
                <a:spcPts val="600"/>
              </a:spcAft>
            </a:pPr>
            <a:r>
              <a:rPr sz="1400">
                <a:solidFill>
                  <a:srgbClr val="1F2937"/>
                </a:solidFill>
              </a:rPr>
              <a:t>window.PLOTLYENV=window.PLOTLYENV || {};                                if (document.getElementById("223eec8f-0488-41fd-8c69-b91cf6baa963")) {                    Plotly.newPlot(                        "223eec8f-0488-41fd-8c69-b91cf6baa963",                        [{"marker":{"color":["#c0392b","#c0392b","#e67e22","#f39c12","#f39c12","#27ae60","#27ae60","#27ae60","#27ae60","#f39c12","#e67e22","#c0392b"]},"text":["258","225","185","140","105","75","60","65","80","135","195","240"],"textposition":"outside","x":["জানু","ফেব্রু","মার্চ","এপ্রি","মে","জুন","জুলাই","আগ","সেপ্টে","অক্টো","নভে","ডিসে"],"y":[258,225,185,140,105,75,60,65,80,135,195,240],"type":"bar"}],                        {"template":{"data":{"histogram2dcontour":[{"type":"histogram2dcontour","colorbar":{"outlinewidth":0,"ticks":""},"colorscale":[[0.0,"#0d0887"],[0.1111111111111111,"#46039f"],[0.2222222222222222,"#7201a8"],[0.3333333333333333,"#9c179e"],[0.4444444444444444,"#bd3786"],[0.5555555555555556,"#d8576b"],[0.6666666666666666,"#ed7953"],[0.7777777777777778,"#f...</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৪: রোগের ফসল</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দূষিত পানি আর বিষাক্ত বাতাসের সম্মিলিত ফল কী? রোগ। অসুখ। মৃত্যু।</a:t>
            </a:r>
          </a:p>
          <a:p>
            <a:pPr>
              <a:spcAft>
                <a:spcPts val="600"/>
              </a:spcAft>
            </a:pPr>
            <a:r>
              <a:rPr sz="1400">
                <a:solidFill>
                  <a:srgbClr val="1F2937"/>
                </a:solidFill>
              </a:rPr>
              <a:t>ঢাকার হাসপাতালগুলোতে শীতকালে একটা দৃশ্য নিয়মিত দেখা যায়: শিশু ওয়ার্ড ভর্তি। শ্বাসকষ্ট, নিউমোনিয়া, হাঁপানি। বয়স্কদের ওয়ার্ডে COPD (ক্রনিক অবস্ট্রাক্টিভ পালমোনারি ডিজিজ), ফুসফুসের ক্যান্সার। পানিবাহিত রোগ সারা বছর চলে: ডায়রিয়া, টাইফয়েড, হেপাটাইটিস, চর্মরোগ।</a:t>
            </a:r>
          </a:p>
          <a:p>
            <a:pPr>
              <a:spcAft>
                <a:spcPts val="600"/>
              </a:spcAft>
            </a:pPr>
            <a:r>
              <a:rPr sz="1400">
                <a:solidFill>
                  <a:srgbClr val="1F2937"/>
                </a:solidFill>
              </a:rPr>
              <a:t>window.PLOTLYENV=window.PLOTLYENV || {};                                if (document.getElementById("9edaa415-6f5e-480b-aa5b-f4aeee0f47b6")) {                    Plotly.newPlot(                        "9edaa415-6f5e-480b-aa5b-f4aeee0f47b6",                        [{"fill":"tozeroy","fillcolor":"rgba(192,57,43,0.08)","line":{"color":"#c0392b","width":3},"mode":"lines+markers","name":"আক্রান্তের সংখ্যা (হাজার)","x":[2015,2016,2017,2018,2019,2020,2021,2022,2023,2024,2025],"y":[1850,2020,2180,2350,2450,2100,2680,2900,3150,3400,3600],"type":"scatter"}],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৫: নদী বাঁচে, শহর বাঁচে</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লন্ডনের টেমস নদী। ১৯৫৭ সালে এটাকে "জৈবিকভাবে মৃত" ঘোষণা করা হয়েছিল। ঠিক বুড়িগঙ্গার মতো। শিল্প বর্জ্য, পয়ঃবর্জ্য, সব মিলে টেমস ছিল একটা চলমান নর্দমা। দ্রবীভূত অক্সিজেন প্রায় শূন্য। মাছ নেই, জীবন নেই।</a:t>
            </a:r>
          </a:p>
          <a:p>
            <a:pPr>
              <a:spcAft>
                <a:spcPts val="600"/>
              </a:spcAft>
            </a:pPr>
            <a:r>
              <a:rPr sz="1400">
                <a:solidFill>
                  <a:srgbClr val="1F2937"/>
                </a:solidFill>
              </a:rPr>
              <a:t>তারপর ব্রিটিশ সরকার সিদ্ধান্ত নিলো: এই নদী বাঁচাতে হবে। দশকের পর দশক ধরে বিনিয়োগ করলো। আধুনিক পয়ঃপরিশোধন কেন্দ্র বসালো। শিল্প বর্জ্য নিয়ন্ত্রণ করলো। কঠোর আইন করলো এবং প্রয়োগ করলো। ফল? আজ টেমসে ১২৫ প্রজাতির মাছ আছে। সিল দেখা যায়। ডলফিনও দেখা গেছে।</a:t>
            </a:r>
          </a:p>
          <a:p>
            <a:pPr>
              <a:spcAft>
                <a:spcPts val="600"/>
              </a:spcAft>
            </a:pPr>
            <a:r>
              <a:rPr sz="1400">
                <a:solidFill>
                  <a:srgbClr val="1F2937"/>
                </a:solidFill>
              </a:rPr>
              <a:t>দক্ষিণ কোরিয়ার হান নদী। ১৯৬০-৭০ দশকে দূষণে প্রায় মৃত ছিল। দ্রুত শিল্পায়নের মূল্য দিয়েছিল সিউলের প্রাণের নদী। কিন্তু কোরিয়া সরকার সিদ্ধান্ত নিলো, আর ২০ বছরে নদী ফিরিয়ে আনলো। চেওংগেচেওন স্ট্রিম পুনরুদ্ধার প্রকল্প বিশ্বে মডেল হয়ে আছে।</a:t>
            </a:r>
          </a:p>
          <a:p>
            <a:pPr>
              <a:spcAft>
                <a:spcPts val="600"/>
              </a:spcAft>
            </a:pPr>
            <a:r>
              <a:rPr sz="1400">
                <a:solidFill>
                  <a:srgbClr val="1F2937"/>
                </a:solidFill>
              </a:rPr>
              <a:t>window.PLOTLYENV=window.PLOTLYENV || {};                                if (document.getElementById("24ee40fe-75b0-4a29-ab70-381a34890977")) {                    Plotly.newPlot(                        "24ee40fe-75b0-4a29-ab70-381a34890977",                        [{"line":{"color":"#1a5276","width":2},"mode":"lines+markers","name":"টেমস (লন্ডন)","x":["১৯৬০","১৯৭০","১৯৮০","১৯৯০","২০০০","২০১০","২০২০"],"y":[0.5,1.5,3.0,4.5,5.8,6.5,7.2],"type":"scatter"},{"line":{"color":"#27ae60","width":2},"mode":"lines+markers","name":"হান (সিউল)","x":["১৯৬০","১৯৭০","১৯৮০","১৯৯০","২০০০","২০১০","২০২০"],"y":[1.0,0.8,1.2,2.5,4.0,5.5,6.8],"type":"scatter"},{"line":{"color":"#c0392b","width":3},"mode":"lines+markers","name":"বুড়িগঙ্গা (ঢাকা)","x":["১৯৬০","১৯৭...</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