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চরের মানুষ: মানচিত্রে নেই, জীবনে নেই</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করিমের চর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করিম মিয়ার বয়স ষাট। গত চল্লিশ বছরে সে সাতবার ভিটেমাটি হারিয়েছে। প্রতিবার নদী তার ঘর খেয়ে ফেলেছে। প্রতিবার সে নতুন করে শুরু করেছে। কখনো পদ্মার পাড়ে, কখনো যমুনার চরে, কখনো মেঘনার বুকে জেগে ওঠা নতুন একটুকরো মাটিতে।</a:t>
            </a:r>
          </a:p>
          <a:p>
            <a:pPr>
              <a:spcAft>
                <a:spcPts val="600"/>
              </a:spcAft>
            </a:pPr>
            <a:r>
              <a:rPr sz="1400">
                <a:solidFill>
                  <a:srgbClr val="1F2937"/>
                </a:solidFill>
              </a:rPr>
              <a:t>করিম বলে, "নদী দেয়, নদী নেয়। আমরা শুধু দেখি।"</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0.85rem;</a:t>
            </a:r>
          </a:p>
          <a:p>
            <a:pPr>
              <a:spcAft>
                <a:spcPts val="600"/>
              </a:spcAft>
            </a:pPr>
            <a:r>
              <a:rPr sz="1400">
                <a:solidFill>
                  <a:srgbClr val="1F2937"/>
                </a:solidFill>
              </a:rPr>
              <a:t>color: #64748b;</a:t>
            </a:r>
          </a:p>
          <a:p>
            <a:pPr>
              <a:spcAft>
                <a:spcPts val="600"/>
              </a:spcAft>
            </a:pPr>
            <a:r>
              <a:rPr sz="1400">
                <a:solidFill>
                  <a:srgbClr val="1F2937"/>
                </a:solidFill>
              </a:rPr>
              <a:t>line-height: 1.4;</a:t>
            </a:r>
          </a:p>
          <a:p>
            <a:pPr>
              <a:spcAft>
                <a:spcPts val="600"/>
              </a:spcAft>
            </a:pPr>
            <a:r>
              <a:rPr sz="1400">
                <a:solidFill>
                  <a:srgbClr val="1F2937"/>
                </a:solidFill>
              </a:rPr>
              <a:t>}</a:t>
            </a:r>
          </a:p>
          <a:p>
            <a:pPr>
              <a:spcAft>
                <a:spcPts val="600"/>
              </a:spcAft>
            </a:pPr>
            <a:r>
              <a:rPr sz="1400">
                <a:solidFill>
                  <a:srgbClr val="1F2937"/>
                </a:solidFill>
              </a:rPr>
              <a:t>@media (max-width: 640px) {</a:t>
            </a:r>
          </a:p>
          <a:p>
            <a:pPr>
              <a:spcAft>
                <a:spcPts val="600"/>
              </a:spcAft>
            </a:pPr>
            <a:r>
              <a:rPr sz="1400">
                <a:solidFill>
                  <a:srgbClr val="1F2937"/>
                </a:solidFill>
              </a:rPr>
              <a:t>.narrative-insight__...</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কতজন, কোথায়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চরের সংখ্যা নির্দিষ্ট করে বলা কঠিন। কারণ চর জেগে ওঠে, আবার ডুবে যায়। তবে CDSP (Char Development and Settlement Project) এবং CEGIS-এর হিসাব অনুযায়ী, যেকোনো সময়ে প্রায় ২,৫০০ থেকে ৩,০০০ চর সক্রিয় থাকে। এগুলোতে ৫০ থেকে ৬৫ লাখ মানুষ বাস করে।</a:t>
            </a:r>
          </a:p>
          <a:p>
            <a:pPr>
              <a:spcAft>
                <a:spcPts val="600"/>
              </a:spcAft>
            </a:pPr>
            <a:r>
              <a:rPr sz="1400">
                <a:solidFill>
                  <a:srgbClr val="1F2937"/>
                </a:solidFill>
              </a:rPr>
              <a:t>window.PLOTLYENV=window.PLOTLYENV || {};                                if (document.getElementById("0cc8387e-1f2c-4f77-ae93-f0d7233a8078")) {                    Plotly.newPlot(                        "0cc8387e-1f2c-4f77-ae93-f0d7233a8078",                        [{"marker":{"color":["#C4A950","#C4A950","#C4A950","#C4A950","#8B6914","#8B6914","#8B6914","#8B6914"]},"text":["35 লাখ","38 লাখ","42 লাখ","47 লাখ","52 লাখ","56 লাখ","60 লাখ","63 লাখ"],"textposition":"outside","x":[1990,1995,2000,2005,2010,2015,2020,2025],"y":[35,38,42,47,52,56,60,63],"type":"bar"},{"line":{"color":"#e74c3c","dash":"dash","width":2},"mode":"lines","name":"প্রবণতা","showlegend":false,"x":[1990,1995,2000,2005,2010,2015,2020,2025],"y":[34.41666666666674,38.619047619047706,42.82142857142867,47.02380952380963,51.226190476190595,55.42857142857156,59.63095238095252,63.833333333333485],"type":"scatter"}],                        {"template":{"data":{"histogram2dcontour":[{"type":"histogram2dcontour","colorbar":{"outlinewidth":0,"ticks":""},"colorscale":[[0.0,"#0d0887"],[0.1111111111111111,"#46039f"],[0.2222222222222222,"#7201a8"],[0.3333333333333333,"#9c179e"],[0.4444444444444444,"#bd3786"],[0.5555555555555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নদী দেয়, নদী নেয়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নদীগুলো পৃথিবীর সবচেয়ে গতিশীল নদীব্যবস্থার অংশ। পদ্মা, যমুনা, মেঘনা, এই তিনটা নদী প্রতি বছর বিপুল পরিমাণ পলি বহন করে আনে হিমালয় থেকে। এই পলি জমে চর তৈরি হয়। আবার নদীর গতিপথ বদলায়, চর ভেঙে যায়। এটা একটা চক্র। কিন্তু এই চক্রে আটকে পড়া মানুষদের জীবন চক্রাকার না, সেটা সর্পিল, প্রতিবার একটু নিচে নেমে যায়।</a:t>
            </a:r>
          </a:p>
          <a:p>
            <a:pPr>
              <a:spcAft>
                <a:spcPts val="600"/>
              </a:spcAft>
            </a:pPr>
            <a:r>
              <a:rPr sz="1400">
                <a:solidFill>
                  <a:srgbClr val="1F2937"/>
                </a:solidFill>
              </a:rPr>
              <a:t>window.PLOTLYENV=window.PLOTLYENV || {};                                if (document.getElementById("4d358dea-3c97-45d9-83d3-87f3ae5c22c1")) {                    Plotly.newPlot(                        "4d358dea-3c97-45d9-83d3-87f3ae5c22c1",                        [{"marker":{"color":"#e74c3c"},"name":"ভাঙন (হারানো জমি)","text":["280 বর্গ কিমি","320 বর্গ কিমি","350 বর্গ কিমি","310 বর্গ কিমি","290 বর্গ কিমি","270 বর্গ কিমি"],"textposition":"outside","x":["১৯৭০","১৯৮০","১৯৯০","২০০০","২০১০","২০২০"],"y":[-280,-320,-350,-310,-290,-270],"type":"bar"},{"marker":{"color":"#27ae60"},"name":"নতুন চর (জেগে ওঠা জমি)","text":["180 বর্গ কিমি","200 বর্গ কিমি","190 বর্গ কিমি","170 বর্গ কিমি","160 বর্গ কিমি","150 বর্গ কিমি"],"textposition":"outside","x":["১৯৭০","১৯৮০","১৯৯০","২০০০","২০১০","২০২০"],"y":[180,200,190,170,160,150],"type":"bar"},{"line":{"color":"#c0392b","dash":"dash","width":2.5},"marker":{"size":8},"mode":"lines+markers","name":"নেট পরিবর্তন","x":["১৯৭০","১৯৮০","১৯৯০","২০০০","২০১০","২০২০"],"y":[-100,-120,-160,-140,-130,-120],"type":"scatter"}],                        {"template":{"data":{"histogram2dcontour":[...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অদৃশ্য নাগরিক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চরের মানুষরা বাংলাদেশের নাগরিক। তাদের ভোটাধিকার আছে, জাতীয় পরিচয়পত্র আছে। কিন্তু নাগরিক হিসেবে তারা যেসব সেবা পাওয়ার কথা, সেগুলো তারা পায় না। কারণ সেবা পৌঁছায় না চরে।</a:t>
            </a:r>
          </a:p>
          <a:p>
            <a:pPr>
              <a:spcAft>
                <a:spcPts val="600"/>
              </a:spcAft>
            </a:pPr>
            <a:r>
              <a:rPr sz="1400">
                <a:solidFill>
                  <a:srgbClr val="1F2937"/>
                </a:solidFill>
              </a:rPr>
              <a:t>window.PLOTLYENV=window.PLOTLYENV || {};                                if (document.getElementById("ae33c9ce-76d8-44af-9170-c89627486484")) {                    Plotly.newPlot(                        "ae33c9ce-76d8-44af-9170-c89627486484",                        [{"marker":{"color":"#27ae60"},"name":"মূল ভূখণ্ড","text":["95%","78%","87%","82%","96%"],"textposition":"outside","x":["বিদ্যুৎ","পাকা রাস্তা","নিরাপদ পানি","স্যানিটেশন","মোবাইল নেটওয়ার্ক"],"y":[95,78,87,82,96],"type":"bar"},{"marker":{"color":"#8B6914"},"name":"চরাঞ্চল","text":["18%","5%","32%","38%","45%"],"textposition":"outside","x":["বিদ্যুৎ","পাকা রাস্তা","নিরাপদ পানি","স্যানিটেশন","মোবাইল নেটওয়ার্ক"],"y":[18,5,32,38,45],"type":"bar"}],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খাদ্য ও জীবিকা</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চরের অর্থনীতি সম্পূর্ণ কৃষিনির্ভর। কিন্তু চরের কৃষি মূল ভূখণ্ডের কৃষি থেকে সম্পূর্ণ আলাদা। নতুন জেগে ওঠা চরের মাটি বালুময়, প্রথম কয়েক বছর শুধু কাশবন আর ঘাস জন্মায়। ধীরে ধীরে পলি জমে মাটি উর্বর হয়। তারপর হয়তো ১০ বছর ভালো ফসল হয়। তারপর নদী চরটাকে গ্রাস করে।</a:t>
            </a:r>
          </a:p>
          <a:p>
            <a:pPr>
              <a:spcAft>
                <a:spcPts val="600"/>
              </a:spcAft>
            </a:pPr>
            <a:r>
              <a:rPr sz="1400">
                <a:solidFill>
                  <a:srgbClr val="1F2937"/>
                </a:solidFill>
              </a:rPr>
              <a:t>window.PLOTLYENV=window.PLOTLYENV || {};                                if (document.getElementById("5941e584-e67a-4536-b106-d1687b995b7f")) {                    Plotly.newPlot(                        "5941e584-e67a-4536-b106-d1687b995b7f",                        [{"fill":"tozeroy","fillcolor":"rgba(231,76,60,0.1)","line":{"color":"#e74c3c","width":3},"mode":"lines+markers","name":"খাদ্য নিরাপত্তাহীন পরিবার","x":["জানু","ফেব্রু","মার্চ","এপ্রি","মে","জুন","জুলাই","আগ","সেপ্টে","অক্টো","নভে","ডিসে"],"y":[45,40,35,30,38,50,62,70,78,75,60,48],"type":"scatter"}],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কী করা হচ্ছে, কী করা দরকার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চরবাসীদের জন্য কিছু কাজ হয়েছে। সবচেয়ে উল্লেখযোগ্য হলো CDSP (Char Development and Settlement Project), যেটা নেদারল্যান্ডস সরকার ও বাংলাদেশ সরকার যৌথভাবে চালায়। ১৯৯৪ সাল থেকে এই প্রকল্প চরে ভূমি বরাদ্দ, অবকাঠামো নির্মাণ, আর জীবিকা সহায়তা দিচ্ছে। BRAC-এর CFPR (Challenging the Frontiers of Poverty Reduction) প্রোগ্রাম চরবাসীদের জন্য কাজ করেছে। এই প্রোগ্রামগুলো সীমিত পরিসরে কিছু ফল দিয়েছে।</a:t>
            </a:r>
          </a:p>
          <a:p>
            <a:pPr>
              <a:spcAft>
                <a:spcPts val="600"/>
              </a:spcAft>
            </a:pPr>
            <a:r>
              <a:rPr sz="1400">
                <a:solidFill>
                  <a:srgbClr val="1F2937"/>
                </a:solidFill>
              </a:rPr>
              <a:t>কিন্তু সামগ্রিকভাবে চরাঞ্চলে উন্নয়ন ব্যয় অত্যন্ত কম।</a:t>
            </a:r>
          </a:p>
          <a:p>
            <a:pPr>
              <a:spcAft>
                <a:spcPts val="600"/>
              </a:spcAft>
            </a:pPr>
            <a:r>
              <a:rPr sz="1400">
                <a:solidFill>
                  <a:srgbClr val="1F2937"/>
                </a:solidFill>
              </a:rPr>
              <a:t>window.PLOTLYENV=window.PLOTLYENV || {};                                if (document.getElementById("305de26e-7f55-489b-b4bf-493b6ccb3d95")) {                    Plotly.newPlot(                        "305de26e-7f55-489b-b4bf-493b6ccb3d95",                        [{"marker":{"color":"#8B6914"},"name":"চরাঞ্চলে বরাদ্দ","text":["1.8%","2.0%","2.1%","2.3%","2.2%","1.9%","2.4%","2.6%","2.5%","2.8%","3.0%"],"textposition":"outside","x":[2015,2016,2017,2018,2019,2020,2021,2022,2023,2024,2025],"y":[1.8,2.0,2.1,2.3,2.2,1.9,2.4,2.6,2.5,2.8,3.0],"type":"bar"}],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