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চীনের টাকা, চীনের শর্ত</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হাম্বানটোটার ভূত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শ্রীলঙ্কার দক্ষিণ উপকূলে একটা ছোট মাছ ধরার শহর ছিল। নাম হাম্বানটোটা। জনসংখ্যা ১২,০০০। কেউ এই শহরের নাম জানতো না। তারপর ২০০৭ সালে শ্রীলঙ্কার তৎকালীন রাষ্ট্রপতি মাহিন্দা রাজাপাকসা (হাম্বানটোটা তার নির্বাচনী এলাকা) একটা বিশাল পরিকল্পনা নিলেন: এখানে একটা আন্তর্জাতিক সমুদ্রবন্দর বানাবো। বিশ্বমানের। সিঙ্গাপুরের সাথে প্রতিযোগিতা করবে।</a:t>
            </a:r>
          </a:p>
          <a:p>
            <a:pPr>
              <a:spcAft>
                <a:spcPts val="600"/>
              </a:spcAft>
            </a:pPr>
            <a:r>
              <a:rPr sz="1400">
                <a:solidFill>
                  <a:srgbClr val="1F2937"/>
                </a:solidFill>
              </a:rPr>
              <a:t>টাকা কোথা থেকে আসবে? চীন থেকে। চায়না এক্সিম ব্যাংক দিলো ঋণ। প্রথম ফেজে ৩০.৭ কোটি ডলার, সুদের হার ৬.৩%। দ্বিতীয় ফেজে আরো ৭৮ কোটি ডলার। মোট ১ বিলিয়ন ডলারের বেশি।</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চীনের অর্থ, চীনের প্রকল্প</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চীনা ঋণ ও বিনিয়োগের প্রতিশ্রুতি শুরু হয় ২০১৬ সালে, যখন চীনের রাষ্ট্রপতি শি জিনপিং ঢাকা সফরে এলেন। সেই সফরে ২৪ বিলিয়ন ডলারের "প্রতিশ্রুতি" হলো। ২৭টি প্রকল্প। মিডিয়ায় উৎসবের মতো পরিবেশ।</a:t>
            </a:r>
          </a:p>
          <a:p>
            <a:pPr>
              <a:spcAft>
                <a:spcPts val="600"/>
              </a:spcAft>
            </a:pPr>
            <a:r>
              <a:rPr sz="1400">
                <a:solidFill>
                  <a:srgbClr val="1F2937"/>
                </a:solidFill>
              </a:rPr>
              <a:t>কিন্তু প্রতিশ্রুতি আর বাস্তবায়ন এক জিনিস না।</a:t>
            </a:r>
          </a:p>
          <a:p>
            <a:pPr>
              <a:spcAft>
                <a:spcPts val="600"/>
              </a:spcAft>
            </a:pPr>
            <a:r>
              <a:rPr sz="1400">
                <a:solidFill>
                  <a:srgbClr val="1F2937"/>
                </a:solidFill>
              </a:rPr>
              <a:t>window.PLOTLYENV=window.PLOTLYENV || {};                                if (document.getElementById("81cccc9c-1af4-4664-9557-f724a191eb5b")) {                    Plotly.newPlot(                        "81cccc9c-1af4-4664-9557-f724a191eb5b",                        [{"marker":{"color":"#de2910"},"name":"প্রতিশ্রুত ঋণ","x":["2010","2011","2012","2013","2014","2015","2016","2017","2018","2019","2020","2021","2022","2023","2024","2025"],"y":[0.2,0.3,0.5,0.8,1.0,1.2,9.5,3.2,2.1,1.8,1.5,1.3,0.9,0.7,1.1,0.8],"type":"bar"},{"marker":{"color":"#8b0000"},"name":"প্রকৃত বিতরণ","x":["2010","2011","2012","2013","2014","2015","2016","2017","2018","2019","2020","2021","2022","2023","2024","2025"],"y":[0.1,0.1,0.2,0.3,0.4,0.5,1.2,1.8,1.5,1.2,0.9,0.8,0.7,0.6,0.8,0.7],"type":"bar"}],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শর্তের ফাঁদ</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ঋণের শর্ত বোঝা সোজা। তিনটা জিনিস দেখতে হয়: সুদের হার কত, কত বছরে শোধ করতে হবে, আর গ্রেস পিরিয়ড (সুদ শুরু হওয়ার আগে কত সময় পাওয়া যায়) কত।</a:t>
            </a:r>
          </a:p>
          <a:p>
            <a:pPr>
              <a:spcAft>
                <a:spcPts val="600"/>
              </a:spcAft>
            </a:pPr>
            <a:r>
              <a:rPr sz="1400">
                <a:solidFill>
                  <a:srgbClr val="1F2937"/>
                </a:solidFill>
              </a:rPr>
              <a:t>এবার তুলনা করুন:</a:t>
            </a:r>
          </a:p>
          <a:p>
            <a:pPr>
              <a:spcAft>
                <a:spcPts val="600"/>
              </a:spcAft>
            </a:pPr>
            <a:r>
              <a:rPr sz="1400">
                <a:solidFill>
                  <a:srgbClr val="1F2937"/>
                </a:solidFill>
              </a:rPr>
              <a:t>window.PLOTLYENV=window.PLOTLYENV || {};                                if (document.getElementById("0c127824-7c3a-4aa0-ac46-51419b1e347d")) {                    Plotly.newPlot(                        "0c127824-7c3a-4aa0-ac46-51419b1e347d",                        [{"marker":{"color":"#bc002d"},"name":"সুদের হার (%)","text":["0.01%","0.75%","1.5%","2.5%"],"textposition":"outside","x":["জাপান\n(JICA)","বিশ্বব্যাংক\n(IDA)","ADB","চীন\n(এক্সিম ব্যাংক)"],"y":[0.01,0.75,1.5,2.5],"type":"bar"},{"marker":{"color":"#2980b9"},"name":"পরিশোধকাল (দশক)","text":["40 বছর","38 বছর","30 বছর","20 বছর"],"textposition":"outside","x":["জাপান\n(JICA)","বিশ্বব্যাংক\n(IDA)","ADB","চীন\n(এক্সিম ব্যাংক)"],"y":[4.0,3.8,3.0,2.0],"type":"bar"}],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সাবধানতার গল্প</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হাম্বানটোটা একমাত্র উদাহরণ না। পৃথিবীর বিভিন্ন দেশে চীনা বেল্ট অ্যান্ড রোড ইনিশিয়েটিভ (BRI) ঋণ নিয়ে সমস্যা হয়েছে। কয়েকটা দেখুন।</a:t>
            </a:r>
          </a:p>
          <a:p>
            <a:pPr>
              <a:spcAft>
                <a:spcPts val="600"/>
              </a:spcAft>
            </a:pPr>
            <a:r>
              <a:rPr sz="1400">
                <a:solidFill>
                  <a:srgbClr val="1F2937"/>
                </a:solidFill>
              </a:rPr>
              <a:t>window.PLOTLYENV=window.PLOTLYENV || {};                                if (document.getElementById("1b17f81f-d3b6-4af3-abc1-762a9d5c7b78")) {                    Plotly.newPlot(                        "1b17f81f-d3b6-4af3-abc1-762a9d5c7b78",                        [{"line":{"color":"#8e44ad","width":3},"mode":"lines+markers","name":"ঋণ\u002fজিডিপি অনুপাত (%)","x":[2010,2011,2012,2013,2014,2015,2016,2017,2018,2019,2020,2021,2022,2023,2024,2025],"y":[42,47,52,55,58,60,61,63,69,72,75,82,73,68,65,62],"type":"scatter"}],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বাংলাদেশ কোথায় দাঁড়িয়ে?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এবার বাংলাদেশের নিজের অবস্থানটা দেখি। ঋণ শোধ করার সক্ষমতা কেমন?</a:t>
            </a:r>
          </a:p>
          <a:p>
            <a:pPr>
              <a:spcAft>
                <a:spcPts val="600"/>
              </a:spcAft>
            </a:pPr>
            <a:r>
              <a:rPr sz="1400">
                <a:solidFill>
                  <a:srgbClr val="1F2937"/>
                </a:solidFill>
              </a:rPr>
              <a:t>window.PLOTLYENV=window.PLOTLYENV || {};                                if (document.getElementById("931fd0c5-50aa-4547-84ea-4734ba08db32")) {                    Plotly.newPlot(                        "931fd0c5-50aa-4547-84ea-4734ba08db32",                        [{"fill":"tozeroy","fillcolor":"rgba(222,41,16,0.08)","line":{"color":"#de2910","width":3},"mode":"lines+markers","name":"ঋণ সেবা অনুপাত","x":[2010,2011,2012,2013,2014,2015,2016,2017,2018,2019,2020,2021,2022,2023,2024,2025],"y":[3.8,4.0,4.5,4.2,4.8,5.2,5.5,6.0,6.8,7.5,8.2,9.8,11.5,12.0,13.2,14.8],"type":"scatter"}],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