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বাংলাদেশ কি ঋণ ফাঁদে?</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2026-03-06</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১: একটা পরিবারের হিসাব</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ধরুন একটা পরিবার। চার সদস্য। মাসিক আয় ৫০,০০০ টাকা। কিন্তু খরচ ৫৫,০০০। প্রতি মাসে ৫,০০০ টাকা ধার করতে হয়। প্রথম কয়েক মাস কোনো সমস্যা নেই। আত্মীয়স্বজন দেয়, মহাজন দেয়, মাইক্রোক্রেডিট দেয়। কিন্তু ধারের উপর সুদ জমতে থাকে। ছয় মাস পর ৫,০০০ টাকা ধারের সাথে ১,৫০০ টাকা সুদও দিতে হচ্ছে। এক বছর পর ৩,০০০ টাকা সুদ। দুই বছর পর? সুদের টাকাটাই এত বড় হয়ে যায় যে পরিবার আর মূল ঋণ শোধ করতে পারে না। শুধু সুদ দিয়েই হিমশিম খাচ্ছে।</a:t>
            </a:r>
          </a:p>
          <a:p>
            <a:pPr>
              <a:spcAft>
                <a:spcPts val="600"/>
              </a:spcAft>
            </a:pPr>
            <a:r>
              <a:rPr sz="1400">
                <a:solidFill>
                  <a:srgbClr val="1F2937"/>
                </a:solidFill>
              </a:rPr>
              <a:t>এই পরিবারের নাম বাংলাদেশ।</a:t>
            </a:r>
          </a:p>
          <a:p>
            <a:pPr>
              <a:spcAft>
                <a:spcPts val="600"/>
              </a:spcAft>
            </a:pPr>
            <a:r>
              <a:rPr sz="1400">
                <a:solidFill>
                  <a:srgbClr val="1F2937"/>
                </a:solidFill>
              </a:rPr>
              <a:t>.narrative-insight {</a:t>
            </a:r>
          </a:p>
          <a:p>
            <a:pPr>
              <a:spcAft>
                <a:spcPts val="600"/>
              </a:spcAft>
            </a:pPr>
            <a:r>
              <a:rPr sz="1400">
                <a:solidFill>
                  <a:srgbClr val="1F2937"/>
                </a:solidFill>
              </a:rPr>
              <a:t>margin: 2rem 0;</a:t>
            </a:r>
          </a:p>
          <a:p>
            <a:pPr>
              <a:spcAft>
                <a:spcPts val="600"/>
              </a:spcAft>
            </a:pPr>
            <a:r>
              <a:rPr sz="1400">
                <a:solidFill>
                  <a:srgbClr val="1F2937"/>
                </a:solidFill>
              </a:rPr>
              <a:t>padding: 0;</a:t>
            </a:r>
          </a:p>
          <a:p>
            <a:pPr>
              <a:spcAft>
                <a:spcPts val="600"/>
              </a:spcAft>
            </a:pPr>
            <a:r>
              <a:rPr sz="1400">
                <a:solidFill>
                  <a:srgbClr val="1F2937"/>
                </a:solidFill>
              </a:rPr>
              <a:t>}</a:t>
            </a:r>
          </a:p>
          <a:p>
            <a:pPr>
              <a:spcAft>
                <a:spcPts val="600"/>
              </a:spcAft>
            </a:pPr>
            <a:r>
              <a:rPr sz="1400">
                <a:solidFill>
                  <a:srgbClr val="1F2937"/>
                </a:solidFill>
              </a:rPr>
              <a:t>.narrative-insight__thesis {</a:t>
            </a:r>
          </a:p>
          <a:p>
            <a:pPr>
              <a:spcAft>
                <a:spcPts val="600"/>
              </a:spcAft>
            </a:pPr>
            <a:r>
              <a:rPr sz="1400">
                <a:solidFill>
                  <a:srgbClr val="1F2937"/>
                </a:solidFill>
              </a:rPr>
              <a:t>font-family: 'Noto Serif Bengali', Georgia, serif;</a:t>
            </a:r>
          </a:p>
          <a:p>
            <a:pPr>
              <a:spcAft>
                <a:spcPts val="600"/>
              </a:spcAft>
            </a:pPr>
            <a:r>
              <a:rPr sz="1400">
                <a:solidFill>
                  <a:srgbClr val="1F2937"/>
                </a:solidFill>
              </a:rPr>
              <a:t>font-size: clamp(1.25rem, 2.4vw, 1.65rem);</a:t>
            </a:r>
          </a:p>
          <a:p>
            <a:pPr>
              <a:spcAft>
                <a:spcPts val="600"/>
              </a:spcAft>
            </a:pPr>
            <a:r>
              <a:rPr sz="1400">
                <a:solidFill>
                  <a:srgbClr val="1F2937"/>
                </a:solidFill>
              </a:rPr>
              <a:t>font-weight: 600;</a:t>
            </a:r>
          </a:p>
          <a:p>
            <a:pPr>
              <a:spcAft>
                <a:spcPts val="600"/>
              </a:spcAft>
            </a:pPr>
            <a:r>
              <a:rPr sz="1400">
                <a:solidFill>
                  <a:srgbClr val="1F2937"/>
                </a:solidFill>
              </a:rPr>
              <a:t>line-height: 1.55;</a:t>
            </a:r>
          </a:p>
          <a:p>
            <a:pPr>
              <a:spcAft>
                <a:spcPts val="600"/>
              </a:spcAft>
            </a:pPr>
            <a:r>
              <a:rPr sz="1400">
                <a:solidFill>
                  <a:srgbClr val="1F2937"/>
                </a:solidFill>
              </a:rPr>
              <a:t>color: #1a1a2e;</a:t>
            </a:r>
          </a:p>
          <a:p>
            <a:pPr>
              <a:spcAft>
                <a:spcPts val="600"/>
              </a:spcAft>
            </a:pPr>
            <a:r>
              <a:rPr sz="1400">
                <a:solidFill>
                  <a:srgbClr val="1F2937"/>
                </a:solidFill>
              </a:rPr>
              <a:t>border-left: 3px solid #c4a35a;</a:t>
            </a:r>
          </a:p>
          <a:p>
            <a:pPr>
              <a:spcAft>
                <a:spcPts val="600"/>
              </a:spcAft>
            </a:pPr>
            <a:r>
              <a:rPr sz="1400">
                <a:solidFill>
                  <a:srgbClr val="1F2937"/>
                </a:solidFill>
              </a:rPr>
              <a:t>padding: 0.6rem 0 0.6rem 1.25rem;</a:t>
            </a:r>
          </a:p>
          <a:p>
            <a:pPr>
              <a:spcAft>
                <a:spcPts val="600"/>
              </a:spcAft>
            </a:pPr>
            <a:r>
              <a:rPr sz="1400">
                <a:solidFill>
                  <a:srgbClr val="1F2937"/>
                </a:solidFill>
              </a:rPr>
              <a:t>margin-bottom: 1.5rem;</a:t>
            </a:r>
          </a:p>
          <a:p>
            <a:pPr>
              <a:spcAft>
                <a:spcPts val="600"/>
              </a:spcAft>
            </a:pPr>
            <a:r>
              <a:rPr sz="1400">
                <a:solidFill>
                  <a:srgbClr val="1F2937"/>
                </a:solidFill>
              </a:rPr>
              <a:t>}</a:t>
            </a:r>
          </a:p>
          <a:p>
            <a:pPr>
              <a:spcAft>
                <a:spcPts val="600"/>
              </a:spcAft>
            </a:pPr>
            <a:r>
              <a:rPr sz="1400">
                <a:solidFill>
                  <a:srgbClr val="1F2937"/>
                </a:solidFill>
              </a:rPr>
              <a:t>.narrative-insight__evidence {</a:t>
            </a:r>
          </a:p>
          <a:p>
            <a:pPr>
              <a:spcAft>
                <a:spcPts val="600"/>
              </a:spcAft>
            </a:pPr>
            <a:r>
              <a:rPr sz="1400">
                <a:solidFill>
                  <a:srgbClr val="1F2937"/>
                </a:solidFill>
              </a:rPr>
              <a:t>display: grid;</a:t>
            </a:r>
          </a:p>
          <a:p>
            <a:pPr>
              <a:spcAft>
                <a:spcPts val="600"/>
              </a:spcAft>
            </a:pPr>
            <a:r>
              <a:rPr sz="1400">
                <a:solidFill>
                  <a:srgbClr val="1F2937"/>
                </a:solidFill>
              </a:rPr>
              <a:t>grid-template-columns: repeat(3, 1fr);</a:t>
            </a:r>
          </a:p>
          <a:p>
            <a:pPr>
              <a:spcAft>
                <a:spcPts val="600"/>
              </a:spcAft>
            </a:pPr>
            <a:r>
              <a:rPr sz="1400">
                <a:solidFill>
                  <a:srgbClr val="1F2937"/>
                </a:solidFill>
              </a:rPr>
              <a:t>gap: 0;</a:t>
            </a:r>
          </a:p>
          <a:p>
            <a:pPr>
              <a:spcAft>
                <a:spcPts val="600"/>
              </a:spcAft>
            </a:pPr>
            <a:r>
              <a:rPr sz="1400">
                <a:solidFill>
                  <a:srgbClr val="1F2937"/>
                </a:solidFill>
              </a:rPr>
              <a:t>border-top: 1px solid #e5e1d8;</a:t>
            </a:r>
          </a:p>
          <a:p>
            <a:pPr>
              <a:spcAft>
                <a:spcPts val="600"/>
              </a:spcAft>
            </a:pPr>
            <a:r>
              <a:rPr sz="1400">
                <a:solidFill>
                  <a:srgbClr val="1F2937"/>
                </a:solidFill>
              </a:rPr>
              <a:t>border-bottom: 1px solid #e5e1d8;</a:t>
            </a:r>
          </a:p>
          <a:p>
            <a:pPr>
              <a:spcAft>
                <a:spcPts val="600"/>
              </a:spcAft>
            </a:pPr>
            <a:r>
              <a:rPr sz="1400">
                <a:solidFill>
                  <a:srgbClr val="1F2937"/>
                </a:solidFill>
              </a:rPr>
              <a:t>}</a:t>
            </a:r>
          </a:p>
          <a:p>
            <a:pPr>
              <a:spcAft>
                <a:spcPts val="600"/>
              </a:spcAft>
            </a:pPr>
            <a:r>
              <a:rPr sz="1400">
                <a:solidFill>
                  <a:srgbClr val="1F2937"/>
                </a:solidFill>
              </a:rPr>
              <a:t>.narrative-insight__point {</a:t>
            </a:r>
          </a:p>
          <a:p>
            <a:pPr>
              <a:spcAft>
                <a:spcPts val="600"/>
              </a:spcAft>
            </a:pPr>
            <a:r>
              <a:rPr sz="1400">
                <a:solidFill>
                  <a:srgbClr val="1F2937"/>
                </a:solidFill>
              </a:rPr>
              <a:t>padding: 1rem 1.1rem;</a:t>
            </a:r>
          </a:p>
          <a:p>
            <a:pPr>
              <a:spcAft>
                <a:spcPts val="600"/>
              </a:spcAft>
            </a:pPr>
            <a:r>
              <a:rPr sz="1400">
                <a:solidFill>
                  <a:srgbClr val="1F2937"/>
                </a:solidFill>
              </a:rPr>
              <a:t>border-right: 1px solid #e5e1d8;</a:t>
            </a:r>
          </a:p>
          <a:p>
            <a:pPr>
              <a:spcAft>
                <a:spcPts val="600"/>
              </a:spcAft>
            </a:pPr>
            <a:r>
              <a:rPr sz="1400">
                <a:solidFill>
                  <a:srgbClr val="1F2937"/>
                </a:solidFill>
              </a:rPr>
              <a:t>}</a:t>
            </a:r>
          </a:p>
          <a:p>
            <a:pPr>
              <a:spcAft>
                <a:spcPts val="600"/>
              </a:spcAft>
            </a:pPr>
            <a:r>
              <a:rPr sz="1400">
                <a:solidFill>
                  <a:srgbClr val="1F2937"/>
                </a:solidFill>
              </a:rPr>
              <a:t>.narrative-insight__point:last-child {</a:t>
            </a:r>
          </a:p>
          <a:p>
            <a:pPr>
              <a:spcAft>
                <a:spcPts val="600"/>
              </a:spcAft>
            </a:pPr>
            <a:r>
              <a:rPr sz="1400">
                <a:solidFill>
                  <a:srgbClr val="1F2937"/>
                </a:solidFill>
              </a:rPr>
              <a:t>border-right: none;</a:t>
            </a:r>
          </a:p>
          <a:p>
            <a:pPr>
              <a:spcAft>
                <a:spcPts val="600"/>
              </a:spcAft>
            </a:pPr>
            <a:r>
              <a:rPr sz="1400">
                <a:solidFill>
                  <a:srgbClr val="1F2937"/>
                </a:solidFill>
              </a:rPr>
              <a:t>}</a:t>
            </a:r>
          </a:p>
          <a:p>
            <a:pPr>
              <a:spcAft>
                <a:spcPts val="600"/>
              </a:spcAft>
            </a:pPr>
            <a:r>
              <a:rPr sz="1400">
                <a:solidFill>
                  <a:srgbClr val="1F2937"/>
                </a:solidFill>
              </a:rPr>
              <a:t>.narrative-insight__value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font-size: 1.65rem;</a:t>
            </a:r>
          </a:p>
          <a:p>
            <a:pPr>
              <a:spcAft>
                <a:spcPts val="600"/>
              </a:spcAft>
            </a:pPr>
            <a:r>
              <a:rPr sz="1400">
                <a:solidFill>
                  <a:srgbClr val="1F2937"/>
                </a:solidFill>
              </a:rPr>
              <a:t>font-weight: 800;</a:t>
            </a:r>
          </a:p>
          <a:p>
            <a:pPr>
              <a:spcAft>
                <a:spcPts val="600"/>
              </a:spcAft>
            </a:pPr>
            <a:r>
              <a:rPr sz="1400">
                <a:solidFill>
                  <a:srgbClr val="1F2937"/>
                </a:solidFill>
              </a:rPr>
              <a:t>color: #1a5276;</a:t>
            </a:r>
          </a:p>
          <a:p>
            <a:pPr>
              <a:spcAft>
                <a:spcPts val="600"/>
              </a:spcAft>
            </a:pPr>
            <a:r>
              <a:rPr sz="1400">
                <a:solidFill>
                  <a:srgbClr val="1F2937"/>
                </a:solidFill>
              </a:rPr>
              <a:t>line-height: 1.2;</a:t>
            </a:r>
          </a:p>
          <a:p>
            <a:pPr>
              <a:spcAft>
                <a:spcPts val="600"/>
              </a:spcAft>
            </a:pPr>
            <a:r>
              <a:rPr sz="1400">
                <a:solidFill>
                  <a:srgbClr val="1F2937"/>
                </a:solidFill>
              </a:rPr>
              <a:t>margin-bottom: 0.3rem;</a:t>
            </a:r>
          </a:p>
          <a:p>
            <a:pPr>
              <a:spcAft>
                <a:spcPts val="600"/>
              </a:spcAft>
            </a:pPr>
            <a:r>
              <a:rPr sz="1400">
                <a:solidFill>
                  <a:srgbClr val="1F2937"/>
                </a:solidFill>
              </a:rPr>
              <a:t>}</a:t>
            </a:r>
          </a:p>
          <a:p>
            <a:pPr>
              <a:spcAft>
                <a:spcPts val="600"/>
              </a:spcAft>
            </a:pPr>
            <a:r>
              <a:rPr sz="1400">
                <a:solidFill>
                  <a:srgbClr val="1F2937"/>
                </a:solidFill>
              </a:rPr>
              <a:t>.narrative-insight__label {</a:t>
            </a:r>
          </a:p>
          <a:p>
            <a:pPr>
              <a:spcAft>
                <a:spcPts val="600"/>
              </a:spcAft>
            </a:pPr>
            <a:r>
              <a:rPr sz="1400">
                <a:solidFill>
                  <a:srgbClr val="1F2937"/>
                </a:solidFill>
              </a:rPr>
              <a:t>font-fami...</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২: ঋণের পাহাড়</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২০১০ সালে বাংলাদেশের সরকারি ঋণ ছিল জিডিপির প্রায় ১৫%। সেই সময় অর্থনীতিবিদরা বলতেন, বাংলাদেশ একটা "লো-ডেট" দেশ। ঋণ কম, ঝুঁকি কম। কিন্তু তারপর কী হলো?</a:t>
            </a:r>
          </a:p>
          <a:p>
            <a:pPr>
              <a:spcAft>
                <a:spcPts val="600"/>
              </a:spcAft>
            </a:pPr>
            <a:r>
              <a:rPr sz="1400">
                <a:solidFill>
                  <a:srgbClr val="1F2937"/>
                </a:solidFill>
              </a:rPr>
              <a:t>window.PLOTLYENV=window.PLOTLYENV || {};                                if (document.getElementById("e7d688de-2cb1-49a4-8dee-7c8999b618b1")) {                    Plotly.newPlot(                        "e7d688de-2cb1-49a4-8dee-7c8999b618b1",                        [{"fill":"tozeroy","fillcolor":"rgba(192,57,43,0.1)","line":{"color":"#c0392b","width":3},"mode":"lines+markers","name":"সরকারি ঋণ (% জিডিপি)","x":[2010,2011,2012,2013,2014,2015,2016,2017,2018,2019,2020,2021,2022,2023,2024,2025],"y":[15.2,17.1,18.5,19.8,21.0,22.5,24.3,25.8,27.5,29.0,31.2,33.8,35.5,36.8,38.2,40.1],"type":"scatter"}],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[0.333333333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৩: সুদের জাল</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একটা সহজ প্রশ্ন করি। বাংলাদেশ সরকার কিসে বেশি খরচ করে: শিক্ষায়, নাকি ঋণের সুদে?</a:t>
            </a:r>
          </a:p>
          <a:p>
            <a:pPr>
              <a:spcAft>
                <a:spcPts val="600"/>
              </a:spcAft>
            </a:pPr>
            <a:r>
              <a:rPr sz="1400">
                <a:solidFill>
                  <a:srgbClr val="1F2937"/>
                </a:solidFill>
              </a:rPr>
              <a:t>window.PLOTLYENV=window.PLOTLYENV || {};                                if (document.getElementById("9f6a8307-f9c8-412e-b6ea-a59117da5e49")) {                    Plotly.newPlot(                        "9f6a8307-f9c8-412e-b6ea-a59117da5e49",                        [{"fill":"tozeroy","fillcolor":"rgba(231,76,60,0.08)","line":{"color":"#e74c3c","width":3},"mode":"lines+markers","name":"ঋণ পরিষেবা","x":[2018,2019,2020,2021,2022,2023,2024,2025],"y":[22,24,25,27,28,30,31,33],"type":"scatter"},{"line":{"color":"#2ecc71","width":2},"mode":"lines+markers","name":"শিক্ষা","x":[2018,2019,2020,2021,2022,2023,2024,2025],"y":[15,15,14,14,13,12,12,11],"type":"scatter"},{"line":{"color":"#3498db","width":2},"mode":"lines+markers","name":"স্বাস্থ্য","x":[2018,2019,2020,2021,2022,2023,2024,2025],"y":[5.5,5.2,5.8,7.2,5.5,5.0,4.8,4.5],"type":"scatte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৪: রিজার্ভের পতন</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ঋণের সমস্যাটা আরো ভয়ংকর হয়ে ওঠে যখন আপনি বৈদেশিক মুদ্রার রিজার্ভের দিকে তাকান।</a:t>
            </a:r>
          </a:p>
          <a:p>
            <a:pPr>
              <a:spcAft>
                <a:spcPts val="600"/>
              </a:spcAft>
            </a:pPr>
            <a:r>
              <a:rPr sz="1400">
                <a:solidFill>
                  <a:srgbClr val="1F2937"/>
                </a:solidFill>
              </a:rPr>
              <a:t>window.PLOTLYENV=window.PLOTLYENV || {};                                if (document.getElementById("720f3d77-06c2-4c87-81b4-e20e4e36ded9")) {                    Plotly.newPlot(                        "720f3d77-06c2-4c87-81b4-e20e4e36ded9",                        [{"fill":"tozeroy","fillcolor":"rgba(26,82,118,0.1)","line":{"color":"#1a5276","width":3},"mode":"lines+markers","name":"ফরেন রিজার্ভ (বিলিয়ন $)","x":[2015,2016,2017,2018,2019,2020,2021,2022,2023,2024,2025],"y":[27.5,30.2,33.5,32.0,32.7,36.0,46.4,41.8,31.2,21.3,20.0],"type":"scatter"}],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[0.3333333333333333,"#9c179e"],[0.4444444444444444,"#bd3786"],[0.5555555555555556,"#d8576b"],[0.6666666666666666,"#ed7953"],[0.7...</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৫: আইএমএফ যা বলছে</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২০২৩ সালে বাংলাদেশ আইএমএফের কাছ থেকে ৪.৭ বিলিয়ন ডলারের ঋণ প্যাকেজ নিয়েছে। এটা প্রথমবার বাংলাদেশ আইএমএফের দ্বারস্থ হয়েছে দীর্ঘদিনে। আইএমএফের Article IV পর্যালোচনা বাংলাদেশের অর্থনীতির একটা নির্মম এক্স-রে। তারা কী বলছে?</a:t>
            </a:r>
          </a:p>
          <a:p>
            <a:pPr>
              <a:spcAft>
                <a:spcPts val="600"/>
              </a:spcAft>
            </a:pPr>
            <a:r>
              <a:rPr sz="1400">
                <a:solidFill>
                  <a:srgbClr val="1F2937"/>
                </a:solidFill>
              </a:rPr>
              <a:t>প্রথম সমস্যা: কর আদায়। বাংলাদেশের কর-জিডিপি অনুপাত পৃথিবীর সবচেয়ে কম দেশগুলোর একটি।</a:t>
            </a:r>
          </a:p>
          <a:p>
            <a:pPr>
              <a:spcAft>
                <a:spcPts val="600"/>
              </a:spcAft>
            </a:pPr>
            <a:r>
              <a:rPr sz="1400">
                <a:solidFill>
                  <a:srgbClr val="1F2937"/>
                </a:solidFill>
              </a:rPr>
              <a:t>window.PLOTLYENV=window.PLOTLYENV || {};                                if (document.getElementById("7fb01925-7ae0-43dc-bcb3-1e36c6eb3def")) {                    Plotly.newPlot(                        "7fb01925-7ae0-43dc-bcb3-1e36c6eb3def",                        [{"marker":{"color":["#c0392b","#1a5276","#1a5276","#1a5276","#1a5276","#1a5276","#1a5276"]},"text":["8.0%","10.2%","10.5%","17.0%","11.5%","18.0%","16.5%"],"textposition":"outside","x":["বাংলাদেশ","পাকিস্তান","ইন্দোনেশিয়া","ভারত","শ্রীলঙ্কা","ভিয়েতনাম","থাইল্যান্ড"],"y":[8.0,10.2,10.5,17.0,11.5,18.0,16.5],"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