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বিদেশি সাহায্য কমছে কেন?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একটা ভুল ধারণা</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১৯৭১ সালে বাংলাদেশ স্বাধীন হলো। একটা যুদ্ধবিধ্বস্ত দেশ, অবকাঠামো নেই, অর্থনীতি নেই, খাদ্য নেই। হেনরি কিসিঞ্জার বলেছিলেন, "a bottomless basket case." পৃথিবী বাংলাদেশকে দেখেছিল সমবেদনার চোখে। সাহায্য এসেছিল স্রোতের মতো। আমেরিকা, জাপান, ইউরোপ, বিশ্বব্যাংক, সবাই টাকা ঢেলেছে। সেই সময় বাংলাদেশের মোট জাতীয় আয়ের (জিএনআই) প্রায় ৬-৭% আসতো বিদেশি সাহায্য থেকে। উন্নয়ন বাজেটের ৮০% ছিল বৈদেশিক অর্থায়ন।</a:t>
            </a:r>
          </a:p>
          <a:p>
            <a:pPr>
              <a:spcAft>
                <a:spcPts val="600"/>
              </a:spcAft>
            </a:pPr>
            <a:r>
              <a:rPr sz="1400">
                <a:solidFill>
                  <a:srgbClr val="1F2937"/>
                </a:solidFill>
              </a:rPr>
              <a:t>আজ ২০২৫ সাল। বাংলাদেশ এখন ১৮ কোটি মানুষের দেশ। জিডিপি ৪৫০ বিলিয়ন ডলারের কাছাকাছি। গার্মেন্টস রপ্তানিতে বিশ্বে দ্বিতীয়। রেমিট্যান্স ২৪ বিলিয়ন ডলার। দারিদ্র্য ৪৯% থেকে কমে ১৯%-এ নেমে এসেছে। এলডিসি থেকে গ্র্যাজুয়েশনের দোরগোড়ায়।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কে দেয়, কত দেয়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বিদেশি সাহায্যের ভূগোলটা বোঝা দরকার। সব দাতা সমান না। তাদের উদ্দেশ্য ভিন্ন, শর্ত ভিন্ন, আগ্রহের ক্ষেত্র ভিন্ন।</a:t>
            </a:r>
          </a:p>
          <a:p>
            <a:pPr>
              <a:spcAft>
                <a:spcPts val="600"/>
              </a:spcAft>
            </a:pPr>
            <a:r>
              <a:rPr sz="1400">
                <a:solidFill>
                  <a:srgbClr val="1F2937"/>
                </a:solidFill>
              </a:rPr>
              <a:t>window.PLOTLYENV=window.PLOTLYENV || {};                                if (document.getElementById("75c91f9f-fa57-4966-b932-235627e6cfb9")) {                    Plotly.newPlot(                        "75c91f9f-fa57-4966-b932-235627e6cfb9",                        [{"marker":{"color":["#2c3e50","#c0392b","#8e44ad","#e67e22","#3498db","#95a5a6","#95a5a6","#95a5a6","#95a5a6","#95a5a6"]},"orientation":"h","text":["$1,450M","$820M","$680M","$410M","$350M","$280M","$195M","$145M","$110M","$85M"],"textposition":"outside","x":[1450,820,680,410,350,280,195,145,110,85],"y":["বিশ্বব্যাংক (আইডিএ)","জাপান","এডিবি","যুক্তরাজ্য","যুক্তরাষ্ট্র","ইইউ প্রতিষ্ঠান","জার্মানি","দক্ষিণ কোরিয়া","কানাডা","অস্ট্রেলিয়া"],"type":"bar"}],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কার্যকারিতার প্রশ্ন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বিদেশি সাহায্যের কার্যকারিতা নিয়ে একটা অস্বস্তিকর সত্য আছে। সবাই জানে, কেউ জোরে বলে না।</a:t>
            </a:r>
          </a:p>
          <a:p>
            <a:pPr>
              <a:spcAft>
                <a:spcPts val="600"/>
              </a:spcAft>
            </a:pPr>
            <a:r>
              <a:rPr sz="1400">
                <a:solidFill>
                  <a:srgbClr val="1F2937"/>
                </a:solidFill>
              </a:rPr>
              <a:t>window.PLOTLYENV=window.PLOTLYENV || {};                                if (document.getElementById("1d586ece-e8aa-4e00-955a-6ecf43998a54")) {                    Plotly.newPlot(                        "1d586ece-e8aa-4e00-955a-6ecf43998a54",                        [{"marker":{"color":"#1a5276"},"name":"বাংলাদেশ","text":["38%","52%","45%","28%","32%"],"textposition":"outside","x":["প্রকল্প সময়মতো\nশেষ হার (%)","ঋণ ব্যবহার\nহার (%)","সরকারি সিস্টেমে\nচ্যানেলড (%)","ফলাফল ভিত্তিক\nমূল্যায়ন (%)","স্থানীয় সংগ্রহ\nব্যবহার (%)"],"y":[38,52,45,28,32],"type":"bar"},{"marker":{"color":"#95a5a6"},"name":"বৈশ্বিক গড়","text":["65%","72%","58%","55%","48%"],"textposition":"outside","x":["প্রকল্প সময়মতো\nশেষ হার (%)","ঋণ ব্যবহার\nহার (%)","সরকারি সিস্টেমে\nচ্যানেলড (%)","ফলাফল ভিত্তিক\nমূল্যায়ন (%)","স্থানীয় সংগ্রহ\nব্যবহার (%)"],"y":[65,72,58,55,48],"type":"bar"}],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গ্র্যাজুয়েশনের ধাক্কা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২০২৬ সালে এলডিসি থেকে গ্র্যাজুয়েট করবে। এটা একটা উন্নয়ন মাইলফলক। কিন্তু সাহায্যের ক্ষেত্রে এর মানে কী? মানে হলো সস্তায় টাকা পাওয়ার যুগ শেষ।</a:t>
            </a:r>
          </a:p>
          <a:p>
            <a:pPr>
              <a:spcAft>
                <a:spcPts val="600"/>
              </a:spcAft>
            </a:pPr>
            <a:r>
              <a:rPr sz="1400">
                <a:solidFill>
                  <a:srgbClr val="1F2937"/>
                </a:solidFill>
              </a:rPr>
              <a:t>window.PLOTLYENV=window.PLOTLYENV || {};                                if (document.getElementById("a6197da6-69db-49f1-93dd-d1147b6595a1")) {                    Plotly.newPlot(                        "a6197da6-69db-49f1-93dd-d1147b6595a1",                        [{"line":{"color":"#1a5276","width":3},"mode":"lines+markers","name":"বাস্তব ওডিএ","x":[2020,2021,2022,2023,2024,2025,2026,2027,2028,2029,2030,2031,2032,2033,2034,2035],"y":[4625,4869,5024,5216,5054,4780,null,null,null,null,null,null,null,null,null,null],"type":"scatter"},{"line":{"color":"#27ae60","dash":"dash","width":2},"mode":"lines","name":"এলডিসি থাকলে (অনুমিত)","x":[2020,2021,2022,2023,2024,2025,2026,2027,2028,2029,2030,2031,2032,2033,2034,2035],"y":[null,null,null,null,null,4780,4900,5020,5150,5280,5400,5530,5660,5800,5940,6080],"type":"scatter"},{"line":{"color":"#c0392b","dash":"dash","width":2},"mode":"lines","name":"গ্র্যাজুয়েশন পরবর্তী (অনুমিত)","x":[2020,2021,2022,2023,2024,2025,2026,2027,2028,2029,2030,2031,2032,2033,2034,2035],"y":[null,null,null,null,null,4780,4600,4300,3900,3500,3100,2800,2500,2300,2100,1900],"type":"scatter"},{"fill":"toself","fillcolor":"rgba(231,76,60,0.1)","hoverinfo":"skip","line":{"width":0},"showlegend":false,"x":[2025,2026,2027,2028,2029,2030,2031,2032,2033,2034,2035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বেরিয়ে আসার পথ</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পৃথিবীতে কিছু দেশ আছে যারা সাহায্যনির্ভর ছিল, কিন্তু সফলভাবে বেরিয়ে এসেছে। তাদের গল্প পড়লে বাংলাদেশের জন্য পথ খুঁজে পাওয়া যায়।</a:t>
            </a:r>
          </a:p>
          <a:p>
            <a:pPr>
              <a:spcAft>
                <a:spcPts val="600"/>
              </a:spcAft>
            </a:pPr>
            <a:r>
              <a:rPr sz="1400">
                <a:solidFill>
                  <a:srgbClr val="1F2937"/>
                </a:solidFill>
              </a:rPr>
              <a:t>window.PLOTLYENV=window.PLOTLYENV || {};                                if (document.getElementById("b721d868-519a-4d38-9f9a-909df0db60f4")) {                    Plotly.newPlot(                        "b721d868-519a-4d38-9f9a-909df0db60f4",                        [{"marker":{"color":["#e74c3c","#27ae60","#e74c3c","#e74c3c","#e74c3c","#27ae60","#e74c3c","#27ae60"]},"text":["5.8%","0.5%","12.4%","3.2%","6.7%","0.7%","4.2%","দাতা দেশ"],"textposition":"outside","x":["ভিয়েতনাম\n(১৯৯০)","ভিয়েতনাম\n(২০২৫)","কম্বোডিয়া\n(১৯৯৫)","কম্বোডিয়া\n(২০২৫)","বাংলাদেশ\n(১৯৯০)","বাংলাদেশ\n(২০২৫)","দক্ষিণ কোরিয়া\n(১৯৭৫)","দক্ষিণ কোরিয়া\n(২০২৫)"],"y":[5.8,0.5,12.4,3.2,6.7,0.7,4.2,-0.3],"type":"bar"}],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করতে হবে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একটু ভাবুন। বিদেশি সাহায্য কমে যাওয়া অনিবার্য। দাতা ক্লান্তি বাড়ছে, এলডিসি গ্র্যাজুয়েশন হচ্ছে, বৈশ্বিক রাজনীতি বদলাচ্ছে। এটা নিয়ে কান্নাকাটি করে লাভ নেই। প্রশ্ন হলো: আমরা কি প্রস্তুত? আর যদি প্রস্তুত না হই, তাহলে কী করতে হবে?</a:t>
            </a:r>
          </a:p>
          <a:p>
            <a:pPr>
              <a:spcAft>
                <a:spcPts val="600"/>
              </a:spcAft>
            </a:pPr>
            <a:r>
              <a:rPr sz="1400">
                <a:solidFill>
                  <a:srgbClr val="1F2937"/>
                </a:solidFill>
              </a:rPr>
              <a:t>তিনটা কাজ।</a:t>
            </a:r>
          </a:p>
          <a:p>
            <a:pPr>
              <a:spcAft>
                <a:spcPts val="600"/>
              </a:spcAft>
            </a:pPr>
            <a:r>
              <a:rPr sz="1400">
                <a:solidFill>
                  <a:srgbClr val="1F2937"/>
                </a:solidFill>
              </a:rPr>
              <a:t>প্রথমত, কর আদায় বাড়াতে হবে। বাংলাদেশের কর-জিডিপি অনুপাত ৮%। ভারতে ১১%, ভিয়েতনামে ১৪%, থাইল্যান্ডে ১৭%। যদি বাংলাদেশ কর-জিডিপি অনুপাত ১২%-এ নিয়ে যেতে পারে (যেটা খুব বেশি না), তাহলে বছরে অতিরিক্ত ১৮ বিলিয়ন ডলার রাজস্ব আসবে। পুরো বিদেশি সাহায্যের তিনগুণের বেশি। সমস্যা হলো রাজনৈতিক সদিচ্ছার অভাব। ধনীদের ওপর কর বসানো কঠিন, কারণ তারাই রাজনীতির পৃষ্ঠপোষক।</a:t>
            </a:r>
          </a:p>
          <a:p>
            <a:pPr>
              <a:spcAft>
                <a:spcPts val="600"/>
              </a:spcAft>
            </a:pPr>
            <a:r>
              <a:rPr sz="1400">
                <a:solidFill>
                  <a:srgbClr val="1F2937"/>
                </a:solidFill>
              </a:rPr>
              <a:t>দ্বিতীয়ত, সাহায্যের কার্যকারিতা বাড়াতে হবে। যে সাহায্য আসছে, সেটা ঠিকমতো ব্যবহার করতে হবে। প্রকল্প বাস্তবায়নের হার ৩৮% থেকে অন্তত ৬০%-এ নিয়ে যেতে হবে। ঋণ ব্যবহারের হার বাড়াতে হবে। জমি অধিগ্রহণ প্রক্রিয়া সংস্কার করতে হবে। প্রকল্প পরিচালনায় স্বচ্ছতা আনতে হবে। দুর্নীতি কমাতে হবে। এগুলো শুধু সাহায্যের জন্য না, নিজেদের উন্নয়নের জন্যও দরকার।</a:t>
            </a:r>
          </a:p>
          <a:p>
            <a:pPr>
              <a:spcAft>
                <a:spcPts val="600"/>
              </a:spcAft>
            </a:pPr>
            <a:r>
              <a:rPr sz="1400">
                <a:solidFill>
                  <a:srgbClr val="1F2937"/>
                </a:solidFill>
              </a:rPr>
              <a:t>তৃতীয়ত, জলবায়ু অর্থায়নকে আলাদা করে দেখতে হবে। বাংলাদেশ জলবায়ু পরিবর্তনের জন্য দায়ী না, কিন্তু ক্ষতিগ্রস্ত সবচেয়ে বেশি। এটা ঐতিহ্যবাহী সাহায্য না, এটা ক্ষতিপূরণ। গ্রিন ক্লাইমেট ফান্ড, লস অ্যান্ড ড্যামেজ ফান্ড, এগুলোতে বাংলাদেশের ন্যায্য দাবি আছে। এলডিসি গ্র্যাজুয়েশন হলেও জলবায়ু অর্থায়ন আলাদা ক্যাটাগরিতে রাখার জন্য আন্তর্জাতিক লবি করতে হবে।</a:t>
            </a:r>
          </a:p>
          <a:p>
            <a:pPr>
              <a:spcAft>
                <a:spcPts val="600"/>
              </a:spcAft>
            </a:pPr>
            <a:r>
              <a:rPr sz="1400">
                <a:solidFill>
                  <a:srgbClr val="1F2937"/>
                </a:solidFill>
              </a:rPr>
              <a:t>আসুন শেষ করি একটা বাস্তবতা দিয়ে।</a:t>
            </a:r>
          </a:p>
          <a:p>
            <a:pPr>
              <a:spcAft>
                <a:spcPts val="600"/>
              </a:spcAft>
            </a:pPr>
            <a:r>
              <a:rPr sz="1400">
                <a:solidFill>
                  <a:srgbClr val="1F2937"/>
                </a:solidFill>
              </a:rPr>
              <a:t>বাংলাদেশ আর ১৯৭১ সালের "bottomless basket case" নেই। দেশ অনেক এগিয়েছে। গরিব মানুষ গার্মেন্টসে কাজ করে, প্রবাসী ভাই টাকা পাঠায়, কৃষক তিনবার ধান ফলায়। এই মানুষগুলোর শ...</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