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914400"/>
            <a:ext cx="5486400" cy="548640"/>
          </a:xfrm>
          <a:prstGeom prst="rect">
            <a:avLst/>
          </a:prstGeom>
          <a:noFill/>
        </p:spPr>
        <p:txBody>
          <a:bodyPr wrap="none">
            <a:spAutoFit/>
          </a:bodyPr>
          <a:lstStyle/>
          <a:p>
            <a:r>
              <a:rPr sz="1600" b="1">
                <a:solidFill>
                  <a:srgbClr val="BFDBFE"/>
                </a:solidFill>
              </a:rPr>
              <a:t>BDPolicy Lab</a:t>
            </a:r>
          </a:p>
        </p:txBody>
      </p:sp>
      <p:sp>
        <p:nvSpPr>
          <p:cNvPr id="3" name="TextBox 2"/>
          <p:cNvSpPr txBox="1"/>
          <p:nvPr/>
        </p:nvSpPr>
        <p:spPr>
          <a:xfrm>
            <a:off x="914400" y="2011680"/>
            <a:ext cx="10058400" cy="1828800"/>
          </a:xfrm>
          <a:prstGeom prst="rect">
            <a:avLst/>
          </a:prstGeom>
          <a:noFill/>
        </p:spPr>
        <p:txBody>
          <a:bodyPr wrap="square">
            <a:spAutoFit/>
          </a:bodyPr>
          <a:lstStyle/>
          <a:p>
            <a:r>
              <a:rPr sz="3600" b="1">
                <a:solidFill>
                  <a:srgbClr val="FFFFFF"/>
                </a:solidFill>
              </a:rPr>
              <a:t>বাঙালির সোনার প্রেম: সঞ্চয় না অপচয়?</a:t>
            </a:r>
          </a:p>
        </p:txBody>
      </p:sp>
      <p:sp>
        <p:nvSpPr>
          <p:cNvPr id="4" name="TextBox 3"/>
          <p:cNvSpPr txBox="1"/>
          <p:nvPr/>
        </p:nvSpPr>
        <p:spPr>
          <a:xfrm>
            <a:off x="914400" y="4114800"/>
            <a:ext cx="5486400" cy="457200"/>
          </a:xfrm>
          <a:prstGeom prst="rect">
            <a:avLst/>
          </a:prstGeom>
          <a:noFill/>
        </p:spPr>
        <p:txBody>
          <a:bodyPr wrap="none">
            <a:spAutoFit/>
          </a:bodyPr>
          <a:lstStyle/>
          <a:p>
            <a:r>
              <a:rPr sz="1400">
                <a:solidFill>
                  <a:srgbClr val="93C5FD"/>
                </a:solidFill>
              </a:rPr>
              <a:t>2026-03-06</a:t>
            </a:r>
          </a:p>
        </p:txBody>
      </p:sp>
      <p:sp>
        <p:nvSpPr>
          <p:cNvPr id="5" name="TextBox 4"/>
          <p:cNvSpPr txBox="1"/>
          <p:nvPr/>
        </p:nvSpPr>
        <p:spPr>
          <a:xfrm>
            <a:off x="914400" y="5029200"/>
            <a:ext cx="9144000" cy="457200"/>
          </a:xfrm>
          <a:prstGeom prst="rect">
            <a:avLst/>
          </a:prstGeom>
          <a:noFill/>
        </p:spPr>
        <p:txBody>
          <a:bodyPr wrap="none">
            <a:spAutoFit/>
          </a:bodyPr>
          <a:lstStyle/>
          <a:p>
            <a:r>
              <a:rPr sz="1200" i="1">
                <a:solidFill>
                  <a:srgbClr val="93C5FD"/>
                </a:solidFill>
              </a:rPr>
              <a:t>AI-Augmented Policy Research for Bangladesh</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১: শিউলির গলার হার</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শিউলির বিয়ে হচ্ছে আগামী মাসে। নারায়ণগঞ্জের একটা মধ্যবিত্ত পরিবারের মেয়ে। বাবা কাপড়ের ব্যবসা করেন, মাসিক আয় ৫০-৬০ হাজার টাকা। শিউলির বিয়েতে বরপক্ষ কী চেয়েছে জানেন? দশ ভরি সোনা। ন্যূনতম।</a:t>
            </a:r>
          </a:p>
          <a:p>
            <a:pPr>
              <a:spcAft>
                <a:spcPts val="600"/>
              </a:spcAft>
            </a:pPr>
            <a:r>
              <a:rPr sz="1400">
                <a:solidFill>
                  <a:srgbClr val="1F2937"/>
                </a:solidFill>
              </a:rPr>
              <a:t>দশ ভরি সোনার দাম আজকের বাজারে? ১২ লাখ ৩৫ হাজার টাকা।</a:t>
            </a:r>
          </a:p>
          <a:p>
            <a:pPr>
              <a:spcAft>
                <a:spcPts val="600"/>
              </a:spcAft>
            </a:pPr>
            <a:r>
              <a:rPr sz="1400">
                <a:solidFill>
                  <a:srgbClr val="1F2937"/>
                </a:solidFill>
              </a:rPr>
              <a:t>.narrative-insight {</a:t>
            </a:r>
          </a:p>
          <a:p>
            <a:pPr>
              <a:spcAft>
                <a:spcPts val="600"/>
              </a:spcAft>
            </a:pPr>
            <a:r>
              <a:rPr sz="1400">
                <a:solidFill>
                  <a:srgbClr val="1F2937"/>
                </a:solidFill>
              </a:rPr>
              <a:t>margin: 2rem 0;</a:t>
            </a:r>
          </a:p>
          <a:p>
            <a:pPr>
              <a:spcAft>
                <a:spcPts val="600"/>
              </a:spcAft>
            </a:pPr>
            <a:r>
              <a:rPr sz="1400">
                <a:solidFill>
                  <a:srgbClr val="1F2937"/>
                </a:solidFill>
              </a:rPr>
              <a:t>padding: 0;</a:t>
            </a:r>
          </a:p>
          <a:p>
            <a:pPr>
              <a:spcAft>
                <a:spcPts val="600"/>
              </a:spcAft>
            </a:pPr>
            <a:r>
              <a:rPr sz="1400">
                <a:solidFill>
                  <a:srgbClr val="1F2937"/>
                </a:solidFill>
              </a:rPr>
              <a:t>}</a:t>
            </a:r>
          </a:p>
          <a:p>
            <a:pPr>
              <a:spcAft>
                <a:spcPts val="600"/>
              </a:spcAft>
            </a:pPr>
            <a:r>
              <a:rPr sz="1400">
                <a:solidFill>
                  <a:srgbClr val="1F2937"/>
                </a:solidFill>
              </a:rPr>
              <a:t>.narrative-insight__thesis {</a:t>
            </a:r>
          </a:p>
          <a:p>
            <a:pPr>
              <a:spcAft>
                <a:spcPts val="600"/>
              </a:spcAft>
            </a:pPr>
            <a:r>
              <a:rPr sz="1400">
                <a:solidFill>
                  <a:srgbClr val="1F2937"/>
                </a:solidFill>
              </a:rPr>
              <a:t>font-family: 'Noto Serif Bengali', Georgia, serif;</a:t>
            </a:r>
          </a:p>
          <a:p>
            <a:pPr>
              <a:spcAft>
                <a:spcPts val="600"/>
              </a:spcAft>
            </a:pPr>
            <a:r>
              <a:rPr sz="1400">
                <a:solidFill>
                  <a:srgbClr val="1F2937"/>
                </a:solidFill>
              </a:rPr>
              <a:t>font-size: clamp(1.25rem, 2.4vw, 1.65rem);</a:t>
            </a:r>
          </a:p>
          <a:p>
            <a:pPr>
              <a:spcAft>
                <a:spcPts val="600"/>
              </a:spcAft>
            </a:pPr>
            <a:r>
              <a:rPr sz="1400">
                <a:solidFill>
                  <a:srgbClr val="1F2937"/>
                </a:solidFill>
              </a:rPr>
              <a:t>font-weight: 600;</a:t>
            </a:r>
          </a:p>
          <a:p>
            <a:pPr>
              <a:spcAft>
                <a:spcPts val="600"/>
              </a:spcAft>
            </a:pPr>
            <a:r>
              <a:rPr sz="1400">
                <a:solidFill>
                  <a:srgbClr val="1F2937"/>
                </a:solidFill>
              </a:rPr>
              <a:t>line-height: 1.55;</a:t>
            </a:r>
          </a:p>
          <a:p>
            <a:pPr>
              <a:spcAft>
                <a:spcPts val="600"/>
              </a:spcAft>
            </a:pPr>
            <a:r>
              <a:rPr sz="1400">
                <a:solidFill>
                  <a:srgbClr val="1F2937"/>
                </a:solidFill>
              </a:rPr>
              <a:t>color: #1a1a2e;</a:t>
            </a:r>
          </a:p>
          <a:p>
            <a:pPr>
              <a:spcAft>
                <a:spcPts val="600"/>
              </a:spcAft>
            </a:pPr>
            <a:r>
              <a:rPr sz="1400">
                <a:solidFill>
                  <a:srgbClr val="1F2937"/>
                </a:solidFill>
              </a:rPr>
              <a:t>border-left: 3px solid #c4a35a;</a:t>
            </a:r>
          </a:p>
          <a:p>
            <a:pPr>
              <a:spcAft>
                <a:spcPts val="600"/>
              </a:spcAft>
            </a:pPr>
            <a:r>
              <a:rPr sz="1400">
                <a:solidFill>
                  <a:srgbClr val="1F2937"/>
                </a:solidFill>
              </a:rPr>
              <a:t>padding: 0.6rem 0 0.6rem 1.25rem;</a:t>
            </a:r>
          </a:p>
          <a:p>
            <a:pPr>
              <a:spcAft>
                <a:spcPts val="600"/>
              </a:spcAft>
            </a:pPr>
            <a:r>
              <a:rPr sz="1400">
                <a:solidFill>
                  <a:srgbClr val="1F2937"/>
                </a:solidFill>
              </a:rPr>
              <a:t>margin-bottom: 1.5rem;</a:t>
            </a:r>
          </a:p>
          <a:p>
            <a:pPr>
              <a:spcAft>
                <a:spcPts val="600"/>
              </a:spcAft>
            </a:pPr>
            <a:r>
              <a:rPr sz="1400">
                <a:solidFill>
                  <a:srgbClr val="1F2937"/>
                </a:solidFill>
              </a:rPr>
              <a:t>}</a:t>
            </a:r>
          </a:p>
          <a:p>
            <a:pPr>
              <a:spcAft>
                <a:spcPts val="600"/>
              </a:spcAft>
            </a:pPr>
            <a:r>
              <a:rPr sz="1400">
                <a:solidFill>
                  <a:srgbClr val="1F2937"/>
                </a:solidFill>
              </a:rPr>
              <a:t>.narrative-insight__evidence {</a:t>
            </a:r>
          </a:p>
          <a:p>
            <a:pPr>
              <a:spcAft>
                <a:spcPts val="600"/>
              </a:spcAft>
            </a:pPr>
            <a:r>
              <a:rPr sz="1400">
                <a:solidFill>
                  <a:srgbClr val="1F2937"/>
                </a:solidFill>
              </a:rPr>
              <a:t>display: grid;</a:t>
            </a:r>
          </a:p>
          <a:p>
            <a:pPr>
              <a:spcAft>
                <a:spcPts val="600"/>
              </a:spcAft>
            </a:pPr>
            <a:r>
              <a:rPr sz="1400">
                <a:solidFill>
                  <a:srgbClr val="1F2937"/>
                </a:solidFill>
              </a:rPr>
              <a:t>grid-template-columns: repeat(3, 1fr);</a:t>
            </a:r>
          </a:p>
          <a:p>
            <a:pPr>
              <a:spcAft>
                <a:spcPts val="600"/>
              </a:spcAft>
            </a:pPr>
            <a:r>
              <a:rPr sz="1400">
                <a:solidFill>
                  <a:srgbClr val="1F2937"/>
                </a:solidFill>
              </a:rPr>
              <a:t>gap: 0;</a:t>
            </a:r>
          </a:p>
          <a:p>
            <a:pPr>
              <a:spcAft>
                <a:spcPts val="600"/>
              </a:spcAft>
            </a:pPr>
            <a:r>
              <a:rPr sz="1400">
                <a:solidFill>
                  <a:srgbClr val="1F2937"/>
                </a:solidFill>
              </a:rPr>
              <a:t>border-top: 1px solid #e5e1d8;</a:t>
            </a:r>
          </a:p>
          <a:p>
            <a:pPr>
              <a:spcAft>
                <a:spcPts val="600"/>
              </a:spcAft>
            </a:pPr>
            <a:r>
              <a:rPr sz="1400">
                <a:solidFill>
                  <a:srgbClr val="1F2937"/>
                </a:solidFill>
              </a:rPr>
              <a:t>border-bottom: 1px solid #e5e1d8;</a:t>
            </a:r>
          </a:p>
          <a:p>
            <a:pPr>
              <a:spcAft>
                <a:spcPts val="600"/>
              </a:spcAft>
            </a:pPr>
            <a:r>
              <a:rPr sz="1400">
                <a:solidFill>
                  <a:srgbClr val="1F2937"/>
                </a:solidFill>
              </a:rPr>
              <a:t>}</a:t>
            </a:r>
          </a:p>
          <a:p>
            <a:pPr>
              <a:spcAft>
                <a:spcPts val="600"/>
              </a:spcAft>
            </a:pPr>
            <a:r>
              <a:rPr sz="1400">
                <a:solidFill>
                  <a:srgbClr val="1F2937"/>
                </a:solidFill>
              </a:rPr>
              <a:t>.narrative-insight__point {</a:t>
            </a:r>
          </a:p>
          <a:p>
            <a:pPr>
              <a:spcAft>
                <a:spcPts val="600"/>
              </a:spcAft>
            </a:pPr>
            <a:r>
              <a:rPr sz="1400">
                <a:solidFill>
                  <a:srgbClr val="1F2937"/>
                </a:solidFill>
              </a:rPr>
              <a:t>padding: 1rem 1.1rem;</a:t>
            </a:r>
          </a:p>
          <a:p>
            <a:pPr>
              <a:spcAft>
                <a:spcPts val="600"/>
              </a:spcAft>
            </a:pPr>
            <a:r>
              <a:rPr sz="1400">
                <a:solidFill>
                  <a:srgbClr val="1F2937"/>
                </a:solidFill>
              </a:rPr>
              <a:t>border-right: 1px solid #e5e1d8;</a:t>
            </a:r>
          </a:p>
          <a:p>
            <a:pPr>
              <a:spcAft>
                <a:spcPts val="600"/>
              </a:spcAft>
            </a:pPr>
            <a:r>
              <a:rPr sz="1400">
                <a:solidFill>
                  <a:srgbClr val="1F2937"/>
                </a:solidFill>
              </a:rPr>
              <a:t>}</a:t>
            </a:r>
          </a:p>
          <a:p>
            <a:pPr>
              <a:spcAft>
                <a:spcPts val="600"/>
              </a:spcAft>
            </a:pPr>
            <a:r>
              <a:rPr sz="1400">
                <a:solidFill>
                  <a:srgbClr val="1F2937"/>
                </a:solidFill>
              </a:rPr>
              <a:t>.narrative-insight__point:last-child {</a:t>
            </a:r>
          </a:p>
          <a:p>
            <a:pPr>
              <a:spcAft>
                <a:spcPts val="600"/>
              </a:spcAft>
            </a:pPr>
            <a:r>
              <a:rPr sz="1400">
                <a:solidFill>
                  <a:srgbClr val="1F2937"/>
                </a:solidFill>
              </a:rPr>
              <a:t>border-right: none;</a:t>
            </a:r>
          </a:p>
          <a:p>
            <a:pPr>
              <a:spcAft>
                <a:spcPts val="600"/>
              </a:spcAft>
            </a:pPr>
            <a:r>
              <a:rPr sz="1400">
                <a:solidFill>
                  <a:srgbClr val="1F2937"/>
                </a:solidFill>
              </a:rPr>
              <a:t>}</a:t>
            </a:r>
          </a:p>
          <a:p>
            <a:pPr>
              <a:spcAft>
                <a:spcPts val="600"/>
              </a:spcAft>
            </a:pPr>
            <a:r>
              <a:rPr sz="1400">
                <a:solidFill>
                  <a:srgbClr val="1F2937"/>
                </a:solidFill>
              </a:rPr>
              <a:t>.narrative-insight__value {</a:t>
            </a:r>
          </a:p>
          <a:p>
            <a:pPr>
              <a:spcAft>
                <a:spcPts val="600"/>
              </a:spcAft>
            </a:pPr>
            <a:r>
              <a:rPr sz="1400">
                <a:solidFill>
                  <a:srgbClr val="1F2937"/>
                </a:solidFill>
              </a:rPr>
              <a:t>font-family: 'Noto Sans Bengali', system-ui, sans-serif;</a:t>
            </a:r>
          </a:p>
          <a:p>
            <a:pPr>
              <a:spcAft>
                <a:spcPts val="600"/>
              </a:spcAft>
            </a:pPr>
            <a:r>
              <a:rPr sz="1400">
                <a:solidFill>
                  <a:srgbClr val="1F2937"/>
                </a:solidFill>
              </a:rPr>
              <a:t>font-size: 1.65rem;</a:t>
            </a:r>
          </a:p>
          <a:p>
            <a:pPr>
              <a:spcAft>
                <a:spcPts val="600"/>
              </a:spcAft>
            </a:pPr>
            <a:r>
              <a:rPr sz="1400">
                <a:solidFill>
                  <a:srgbClr val="1F2937"/>
                </a:solidFill>
              </a:rPr>
              <a:t>font-weight: 800;</a:t>
            </a:r>
          </a:p>
          <a:p>
            <a:pPr>
              <a:spcAft>
                <a:spcPts val="600"/>
              </a:spcAft>
            </a:pPr>
            <a:r>
              <a:rPr sz="1400">
                <a:solidFill>
                  <a:srgbClr val="1F2937"/>
                </a:solidFill>
              </a:rPr>
              <a:t>color: #1a5276;</a:t>
            </a:r>
          </a:p>
          <a:p>
            <a:pPr>
              <a:spcAft>
                <a:spcPts val="600"/>
              </a:spcAft>
            </a:pPr>
            <a:r>
              <a:rPr sz="1400">
                <a:solidFill>
                  <a:srgbClr val="1F2937"/>
                </a:solidFill>
              </a:rPr>
              <a:t>line-height: 1.2;</a:t>
            </a:r>
          </a:p>
          <a:p>
            <a:pPr>
              <a:spcAft>
                <a:spcPts val="600"/>
              </a:spcAft>
            </a:pPr>
            <a:r>
              <a:rPr sz="1400">
                <a:solidFill>
                  <a:srgbClr val="1F2937"/>
                </a:solidFill>
              </a:rPr>
              <a:t>margin-bottom: 0.3rem;</a:t>
            </a:r>
          </a:p>
          <a:p>
            <a:pPr>
              <a:spcAft>
                <a:spcPts val="600"/>
              </a:spcAft>
            </a:pPr>
            <a:r>
              <a:rPr sz="1400">
                <a:solidFill>
                  <a:srgbClr val="1F2937"/>
                </a:solidFill>
              </a:rPr>
              <a:t>}</a:t>
            </a:r>
          </a:p>
          <a:p>
            <a:pPr>
              <a:spcAft>
                <a:spcPts val="600"/>
              </a:spcAft>
            </a:pPr>
            <a:r>
              <a:rPr sz="1400">
                <a:solidFill>
                  <a:srgbClr val="1F2937"/>
                </a:solidFill>
              </a:rPr>
              <a:t>.narrative-insight__label {</a:t>
            </a:r>
          </a:p>
          <a:p>
            <a:pPr>
              <a:spcAft>
                <a:spcPts val="600"/>
              </a:spcAft>
            </a:pPr>
            <a:r>
              <a:rPr sz="1400">
                <a:solidFill>
                  <a:srgbClr val="1F2937"/>
                </a:solidFill>
              </a:rPr>
              <a:t>font-family: 'Noto Sans Bengali', system-ui, sans-serif;</a:t>
            </a:r>
          </a:p>
          <a:p>
            <a:pPr>
              <a:spcAft>
                <a:spcPts val="600"/>
              </a:spcAft>
            </a:pPr>
            <a:r>
              <a:rPr sz="1400">
                <a:solidFill>
                  <a:srgbClr val="1F2937"/>
                </a:solidFill>
              </a:rPr>
              <a:t>font-size: 0.85rem;</a:t>
            </a:r>
          </a:p>
          <a:p>
            <a:pPr>
              <a:spcAft>
                <a:spcPts val="600"/>
              </a:spcAft>
            </a:pPr>
            <a:r>
              <a:rPr sz="1400">
                <a:solidFill>
                  <a:srgbClr val="1F2937"/>
                </a:solidFill>
              </a:rPr>
              <a:t>color: #64748b;</a:t>
            </a:r>
          </a:p>
          <a:p>
            <a:pPr>
              <a:spcAft>
                <a:spcPts val="600"/>
              </a:spcAft>
            </a:pPr>
            <a:r>
              <a:rPr sz="1400">
                <a:solidFill>
                  <a:srgbClr val="1F2937"/>
                </a:solidFill>
              </a:rPr>
              <a:t>line-height: 1.4;</a:t>
            </a:r>
          </a:p>
          <a:p>
            <a:pPr>
              <a:spcAft>
                <a:spcPts val="600"/>
              </a:spcAft>
            </a:pPr>
            <a:r>
              <a:rPr sz="1400">
                <a:solidFill>
                  <a:srgbClr val="1F2937"/>
                </a:solidFill>
              </a:rPr>
              <a:t>}</a:t>
            </a:r>
          </a:p>
          <a:p>
            <a:pPr>
              <a:spcAft>
                <a:spcPts val="600"/>
              </a:spcAft>
            </a:pPr>
            <a:r>
              <a:rPr sz="1400">
                <a:solidFill>
                  <a:srgbClr val="1F2937"/>
                </a:solidFill>
              </a:rPr>
              <a:t>@media (max-width: 640px) {</a:t>
            </a:r>
          </a:p>
          <a:p>
            <a:pPr>
              <a:spcAft>
                <a:spcPts val="600"/>
              </a:spcAft>
            </a:pPr>
            <a:r>
              <a:rPr sz="1400">
                <a:solidFill>
                  <a:srgbClr val="1F2937"/>
                </a:solidFill>
              </a:rPr>
              <a:t>.narrative-insight__evidence {</a:t>
            </a:r>
          </a:p>
          <a:p>
            <a:pPr>
              <a:spcAft>
                <a:spcPts val="600"/>
              </a:spcAft>
            </a:pPr>
            <a:r>
              <a:rPr sz="1400">
                <a:solidFill>
                  <a:srgbClr val="1F2937"/>
                </a:solidFill>
              </a:rPr>
              <a:t>g...</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২: অদৃশ্য সোনা</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বাংলাদেশে প্রতি বছর যত সোনা ঢোকে, তার অর্ধেকেরও বেশি আসে অনানুষ্ঠানিক পথে। চোরাচালান। দুবাই থেকে, ভারত থেকে, মিয়ানমার সীমান্ত দিয়ে। বিমানবন্দরে যাত্রীর জুতার তলায়, শরীরে গোপন করে, ক্যারিয়ার মারফত। আর স্থলপথে? ভারত-বাংলাদেশ সীমান্তের ৪,০৯৬ কিলোমিটারের প্রতিটা ছিদ্র দিয়ে।</a:t>
            </a:r>
          </a:p>
          <a:p>
            <a:pPr>
              <a:spcAft>
                <a:spcPts val="600"/>
              </a:spcAft>
            </a:pPr>
            <a:r>
              <a:rPr sz="1400">
                <a:solidFill>
                  <a:srgbClr val="1F2937"/>
                </a:solidFill>
              </a:rPr>
              <a:t>এই চার্টটা দেখুন।</a:t>
            </a:r>
          </a:p>
          <a:p>
            <a:pPr>
              <a:spcAft>
                <a:spcPts val="600"/>
              </a:spcAft>
            </a:pPr>
            <a:r>
              <a:rPr sz="1400">
                <a:solidFill>
                  <a:srgbClr val="1F2937"/>
                </a:solidFill>
              </a:rPr>
              <a:t>window.PLOTLYENV=window.PLOTLYENV || {};                                if (document.getElementById("e7525943-3a46-4ee4-ab8f-c26822d77d81")) {                    Plotly.newPlot(                        "e7525943-3a46-4ee4-ab8f-c26822d77d81",                        [{"marker":{"color":"#2980b9"},"name":"আনুষ্ঠানিক আমদানি","x":["2015","2016","2017","2018","2019","2020","2021","2022","2023","2024","2025"],"y":[4.2,3.8,5.1,7.3,6.8,4.5,8.2,10.5,14.2,18.6,22.0],"type":"bar"},{"marker":{"color":"#c0392b"},"name":"চোরাচালান (অনুমিত)","x":["2015","2016","2017","2018","2019","2020","2021","2022","2023","2024","2025"],"y":[14.0,15.5,16.2,18.0,20.5,22.0,19.8,21.0,22.5,20.0,18.0],"type":"bar"}],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৩: বিয়ের সোনা</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কেন বাঙালি এত সোনা কেনে? উত্তরটা সহজ: বিয়ে।</a:t>
            </a:r>
          </a:p>
          <a:p>
            <a:pPr>
              <a:spcAft>
                <a:spcPts val="600"/>
              </a:spcAft>
            </a:pPr>
            <a:r>
              <a:rPr sz="1400">
                <a:solidFill>
                  <a:srgbClr val="1F2937"/>
                </a:solidFill>
              </a:rPr>
              <a:t>window.PLOTLYENV=window.PLOTLYENV || {};                                if (document.getElementById("286f7ad1-6ca9-4036-98a7-6173587b6df1")) {                    Plotly.newPlot(                        "286f7ad1-6ca9-4036-98a7-6173587b6df1",                        [{"marker":{"color":["#d4a017","#b8860b","#e67e22","#27ae60","#1a5276"]},"text":["55%","18%","12%","10%","5%"],"textposition":"outside","x":["বিয়ের\nঅলংকার","ব্যক্তিগত\nসঞ্চয়","উৎসব ও\nউপহার","বিনিয়োগ\n(বার\u002fকয়েন)","শিল্প ও\nরপ্তানি"],"y":[55,18,12,10,5],"type":"bar"}],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[0.1111111111111111,"#46039f"],[0.2222222222222222,"#7201a8"],[0.3333333333333333,"#9c179e"],[0.4444444444444444,"#bd3786"],[0.5555555555555556,"#d8576b"],[0.6666666666666666,"#ed7953"],[0.7777777777777778,"#fb9f3a"],[0.8888888888888888...</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৪: যুক্তি আর অযুক্তি</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কেউ বলবেন, "সোনা তো ভালো বিনিয়োগ। টাকার মান কমে, সোনার দাম বাড়ে। সঞ্চয় সুরক্ষিত থাকে।" কথাটা কি সত্য?</a:t>
            </a:r>
          </a:p>
          <a:p>
            <a:pPr>
              <a:spcAft>
                <a:spcPts val="600"/>
              </a:spcAft>
            </a:pPr>
            <a:r>
              <a:rPr sz="1400">
                <a:solidFill>
                  <a:srgbClr val="1F2937"/>
                </a:solidFill>
              </a:rPr>
              <a:t>window.PLOTLYENV=window.PLOTLYENV || {};                                if (document.getElementById("c501264d-9398-4c55-bb71-e8e7e7793539")) {                    Plotly.newPlot(                        "c501264d-9398-4c55-bb71-e8e7e7793539",                        [{"marker":{"color":["#d4a017","#8e44ad","#2c3e50","#16a085"]},"text":["11.2%","8.5%","3.8%","6.2%"],"textposition":"outside","x":["স্বর্ণ\n(২২ ক্যারেট)","জমি\n(ঢাকা শহরতলি)","স্টক মার্কেট\n(DSEX)","ব্যাংক এফডি\n(৫ বছর)"],"y":[11.2,8.5,3.8,6.2],"type":"bar"}],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[0.1111111111111111,"#46039f"],[0.2222222222222222,"#7201a8"],[0.3333333333333333,"#9c179e"],[0.4444444444444444,"#bd3786"],[0.5555555555555556,"#d8576b"],[0.6666666666666666,"#ed7953"],[0.77777...</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৫: স্বর্ণ ঋণের নতুন জোয়ার</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বাংলাদেশে স্বর্ণ ঋণের বাজার দ্রুত বাড়ছে।</a:t>
            </a:r>
          </a:p>
          <a:p>
            <a:pPr>
              <a:spcAft>
                <a:spcPts val="600"/>
              </a:spcAft>
            </a:pPr>
            <a:r>
              <a:rPr sz="1400">
                <a:solidFill>
                  <a:srgbClr val="1F2937"/>
                </a:solidFill>
              </a:rPr>
              <a:t>window.PLOTLYENV=window.PLOTLYENV || {};                                if (document.getElementById("b8e649f7-b8a5-4c7d-afd5-7e1875299506")) {                    Plotly.newPlot(                        "b8e649f7-b8a5-4c7d-afd5-7e1875299506",                        [{"fill":"tozeroy","fillcolor":"rgba(230,126,34,0.1)","line":{"color":"#e67e22","width":3},"mode":"lines+markers","name":"স্বর্ণ ঋণ বকেয়া","x":[2017,2018,2019,2020,2021,2022,2023,2024,2025],"y":[12.5,15.8,19.2,22.0,28.5,35.2,42.8,55.0,68.0],"type":"scatter"}],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[0.1111111111111111,"#46039f"],[0.2222222222222222,"#7201a8"],[0.3333333333333333,"#9c179e"],[0.4444444444444444,"#bd3786"],[0.5555555555555556,"#d8576b"],[0.6666666666666666,"#ed7953"],[0.7777777777777778,"#fb9f3a"],[0.8888888888888888,"#fdca26"],[1.0,"#f...</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৬: কী করা যায়?</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সমস্যাটা সাংস্কৃতিক, অর্থনৈতিক, আর কাঠামোগত। তিনটা স্তরে সমাধান দরকার।</a:t>
            </a:r>
          </a:p>
          <a:p>
            <a:pPr>
              <a:spcAft>
                <a:spcPts val="600"/>
              </a:spcAft>
            </a:pPr>
            <a:r>
              <a:rPr sz="1400">
                <a:solidFill>
                  <a:srgbClr val="1F2937"/>
                </a:solidFill>
              </a:rPr>
              <a:t>কাঠামোগত: বিকল্প সঞ্চয় মাধ্যম তৈরি করুন। বাঙালি সোনা কেনে কারণ বিকল্প নেই। ব্যাংকে এফডি দিলে মূল্যস্ফীতির চেয়ে কম রিটার্ন। স্টক মার্কেট অবিশ্বস্ত, ম্যানিপুলেশনে ভরা। সঞ্চয়পত্রে সীমা আছে, কেনা ঝামেলার। জমির দাম বেশি, ছোট বিনিয়োগকারীর নাগালের বাইরে। সরকারকে মূল্যস্ফীতি-সংযুক্ত বন্ড আনতে হবে। ক্ষুদ্র বিনিয়োগকারীদের জন্য মিউচুয়াল ফান্ড সহজলভ্য করতে হবে। স্টক মার্কেটে নিয়ন্ত্রণ ও স্বচ্ছতা বাড়াতে হবে। মানুষ যখন দেখবে সোনার চেয়ে ভালো বিকল্প আছে, তখন নিজে থেকেই সরে আসবে।</a:t>
            </a:r>
          </a:p>
          <a:p>
            <a:pPr>
              <a:spcAft>
                <a:spcPts val="600"/>
              </a:spcAft>
            </a:pPr>
            <a:r>
              <a:rPr sz="1400">
                <a:solidFill>
                  <a:srgbClr val="1F2937"/>
                </a:solidFill>
              </a:rPr>
              <a:t>আর্থিক: চোরাচালান কমাতে শুল্ক যৌক্তিক করুন। ভারত ২০২৩ সালে স্বর্ণ আমদানি শুল্ক ১৫% থেকে কমিয়ে ৬% করেছে। ফলাফল? আনুষ্ঠানিক আমদানি ৩০% বেড়েছে, চোরাচালান কমেছে, সরকারের রাজস্ব বেড়েছে। বাংলাদেশও একই কাজ করতে পারে। শুল্ক কমালে আনুষ্ঠানিক পথে সোনা আসবে, চোরাচালান কমবে, রাজস্ব বাড়বে, ডলার রিজার্ভে ধরা পড়বে।</a:t>
            </a:r>
          </a:p>
          <a:p>
            <a:pPr>
              <a:spcAft>
                <a:spcPts val="600"/>
              </a:spcAft>
            </a:pPr>
            <a:r>
              <a:rPr sz="1400">
                <a:solidFill>
                  <a:srgbClr val="1F2937"/>
                </a:solidFill>
              </a:rPr>
              <a:t>সামাজিক: বিয়ের সোনার বোঝা কমাতে হবে। এটা সবচেয়ে কঠিন কাজ। সংস্কৃতি বদলানো আইন দিয়ে হয় না। তবে সচেতনতা বাড়ানো যায়। যৌতুক আইনের বাস্তবায়ন জোরদার করতে হবে। গণমাধ্যমে, শিক্ষাপ্রতিষ্ঠানে, ধর্মীয় প্রতিষ্ঠানে বিয়ের খরচ কমানোর বার্তা পৌঁছাতে হবে। কেরালায় কিছু গির্জা সম্প্রদায় বিয়ের সোনায় ন্যূনতম সীমা (ক্যাপ) আরোপ করেছে। ফলাফল দেখা গেছে। বাংলাদেশেও সামাজিক আন্দোলন দরকার।</a:t>
            </a:r>
          </a:p>
          <a:p>
            <a:pPr>
              <a:spcAft>
                <a:spcPts val="600"/>
              </a:spcAft>
            </a:pPr>
            <a:r>
              <a:rPr sz="1400">
                <a:solidFill>
                  <a:srgbClr val="1F2937"/>
                </a:solidFill>
              </a:rPr>
              <a:t>আর কেন্দ্রীয় ব্যাংকের স্বর্ণ মজুদ বাড়ানো দরকার। ১৪ টন দিয়ে কিছু হবে না। ভারত গত পাঁচ বছরে ৩০০ টনের বেশি সোনা কিনেছে কেন্দ্রীয় ব্যাংকের জন্য। বাংলাদেশও অন্তত ৫০-১০০ টন লক্ষ্য রাখতে পারে। কেন্দ্রীয় ব্যাংকের সোনা বাড়লে মুদ্রা স্থিতিশীলতা বাড়ে, আন্তর্জাতিক ঋণয...</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2286000"/>
            <a:ext cx="10058400" cy="914400"/>
          </a:xfrm>
          <a:prstGeom prst="rect">
            <a:avLst/>
          </a:prstGeom>
          <a:noFill/>
        </p:spPr>
        <p:txBody>
          <a:bodyPr wrap="none">
            <a:spAutoFit/>
          </a:bodyPr>
          <a:lstStyle/>
          <a:p>
            <a:pPr algn="ctr"/>
            <a:r>
              <a:rPr sz="3200" b="1">
                <a:solidFill>
                  <a:srgbClr val="FFFFFF"/>
                </a:solidFill>
              </a:rPr>
              <a:t>BDPolicy Lab</a:t>
            </a:r>
          </a:p>
        </p:txBody>
      </p:sp>
      <p:sp>
        <p:nvSpPr>
          <p:cNvPr id="3" name="TextBox 2"/>
          <p:cNvSpPr txBox="1"/>
          <p:nvPr/>
        </p:nvSpPr>
        <p:spPr>
          <a:xfrm>
            <a:off x="914400" y="3474720"/>
            <a:ext cx="10058400" cy="914400"/>
          </a:xfrm>
          <a:prstGeom prst="rect">
            <a:avLst/>
          </a:prstGeom>
          <a:noFill/>
        </p:spPr>
        <p:txBody>
          <a:bodyPr wrap="none">
            <a:spAutoFit/>
          </a:bodyPr>
          <a:lstStyle/>
          <a:p>
            <a:pPr algn="ctr"/>
            <a:r>
              <a:rPr sz="1100">
                <a:solidFill>
                  <a:srgbClr val="93C5FD"/>
                </a:solidFill>
              </a:rPr>
              <a:t>Data sources: Bangladesh Bank, FRED, BLS, World Bank, UN Comtrade, EIA</a:t>
            </a:r>
          </a:p>
          <a:p>
            <a:pPr algn="ctr"/>
            <a:r>
              <a:rPr sz="1100">
                <a:solidFill>
                  <a:srgbClr val="93C5FD"/>
                </a:solidFill>
              </a:rPr>
              <a:t>Open-access research • AI-augmented analysis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