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অর্ধেক মানুষ, অর্ধেক অধিকার</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একই কারখানা, ভিন্ন বেতন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আসমা আর রফিক দুজনেই ঢাকার আশুলিয়ায় একটা গার্মেন্টস কারখানায় কাজ করে। একই ফ্লোর, একই লাইন, একই শিফট। সকাল আটটা থেকে রাত আটটা। সপ্তাহে ছয়দিন। কাজ একই: সেলাই, মান পরীক্ষা, প্যাকিং। দুজনেই তিন বছর ধরে কাজ করছে এই কারখানায়।</a:t>
            </a:r>
          </a:p>
          <a:p>
            <a:pPr>
              <a:spcAft>
                <a:spcPts val="600"/>
              </a:spcAft>
            </a:pPr>
            <a:r>
              <a:rPr sz="1400">
                <a:solidFill>
                  <a:srgbClr val="1F2937"/>
                </a:solidFill>
              </a:rPr>
              <a:t>মাস শেষে রফিক পায় ১৫,০০০ টাকা। আসমা পায় ১২,৫০০ টাকা।</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0.85rem;</a:t>
            </a:r>
          </a:p>
          <a:p>
            <a:pPr>
              <a:spcAft>
                <a:spcPts val="600"/>
              </a:spcAft>
            </a:pPr>
            <a:r>
              <a:rPr sz="1400">
                <a:solidFill>
                  <a:srgbClr val="1F2937"/>
                </a:solidFill>
              </a:rPr>
              <a:t>color: #64748b;</a:t>
            </a:r>
          </a:p>
          <a:p>
            <a:pPr>
              <a:spcAft>
                <a:spcPts val="600"/>
              </a:spcAft>
            </a:pPr>
            <a:r>
              <a:rPr sz="1400">
                <a:solidFill>
                  <a:srgbClr val="1F2937"/>
                </a:solidFill>
              </a:rPr>
              <a:t>line-height: 1.4;</a:t>
            </a:r>
          </a:p>
          <a:p>
            <a:pPr>
              <a:spcAft>
                <a:spcPts val="600"/>
              </a:spcAft>
            </a:pPr>
            <a:r>
              <a:rPr sz="1400">
                <a:solidFill>
                  <a:srgbClr val="1F2937"/>
                </a:solidFill>
              </a:rPr>
              <a:t>}</a:t>
            </a:r>
          </a:p>
          <a:p>
            <a:pPr>
              <a:spcAft>
                <a:spcPts val="600"/>
              </a:spcAft>
            </a:pPr>
            <a:r>
              <a:rPr sz="1400">
                <a:solidFill>
                  <a:srgbClr val="1F2937"/>
                </a:solidFill>
              </a:rPr>
              <a:t>@media (max-width: 640px) {</a:t>
            </a:r>
          </a:p>
          <a:p>
            <a:pPr>
              <a:spcAft>
                <a:spcPts val="600"/>
              </a:spcAft>
            </a:pPr>
            <a:r>
              <a:rPr sz="1400">
                <a:solidFill>
                  <a:srgbClr val="1F2937"/>
                </a:solidFill>
              </a:rPr>
              <a:t>.narra...</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সংসদে নারী, ক্ষমতায় কই?</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একটা আশ্চর্য উদাহরণ। দক্ষিণ এশিয়ায় সবচেয়ে বেশি সময় নারী সরকারপ্রধান ছিল এই দেশে। শেখ হাসিনা আর খালেদা জিয়া মিলিয়ে তিন দশকের বেশি সময় ক্ষমতায় ছিলেন নারী প্রধানমন্ত্রী। সংসদে ৫০টি সংরক্ষিত আসন আছে নারীদের জন্য। সরাসরি নির্বাচিত আসনেও ২০-২৫ জন নারী জেতেন।</a:t>
            </a:r>
          </a:p>
          <a:p>
            <a:pPr>
              <a:spcAft>
                <a:spcPts val="600"/>
              </a:spcAft>
            </a:pPr>
            <a:r>
              <a:rPr sz="1400">
                <a:solidFill>
                  <a:srgbClr val="1F2937"/>
                </a:solidFill>
              </a:rPr>
              <a:t>কিন্তু সংখ্যাটা দেখলে যা মনে হয়, বাস্তবটা তা না।</a:t>
            </a:r>
          </a:p>
          <a:p>
            <a:pPr>
              <a:spcAft>
                <a:spcPts val="600"/>
              </a:spcAft>
            </a:pPr>
            <a:r>
              <a:rPr sz="1400">
                <a:solidFill>
                  <a:srgbClr val="1F2937"/>
                </a:solidFill>
              </a:rPr>
              <a:t>window.PLOTLYENV=window.PLOTLYENV || {};                                if (document.getElementById("66687e33-ebb2-466d-89a5-4268805e9d28")) {                    Plotly.newPlot(                        "66687e33-ebb2-466d-89a5-4268805e9d28",                        [{"fill":"tozeroy","fillcolor":"rgba(142,68,173,0.1)","line":{"color":"#8e44ad","width":3},"mode":"lines+markers","name":"সংসদে নারী (%)","x":[2001,2005,2009,2014,2018,2021,2024],"y":[9.1,14.8,18.6,20.0,20.7,20.9,21.1],"type":"scatter"}],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জমি, আইন, আর অদৃশ্য দেয়াল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আসমার কথা ভুলে যাননি তো? সে প্রতি মাসে ১২,৫০০ টাকা পায়। ধরুন, তার বাবা মারা গেলেন। বাবার আছে দুই বিঘা জমি। আসমার একটা ভাই আছে। ইসলামি উত্তরাধিকার আইনে আসমা পাবে এক-তৃতীয়াংশ, ভাই পাবে দুই-তৃতীয়াংশ। মানে আসমা পাবে ০.৬৭ বিঘা, ভাই পাবে ১.৩৩ বিঘা।</a:t>
            </a:r>
          </a:p>
          <a:p>
            <a:pPr>
              <a:spcAft>
                <a:spcPts val="600"/>
              </a:spcAft>
            </a:pPr>
            <a:r>
              <a:rPr sz="1400">
                <a:solidFill>
                  <a:srgbClr val="1F2937"/>
                </a:solidFill>
              </a:rPr>
              <a:t>কিন্তু বাস্তবে কী হয়? অনেক ক্ষেত্রে আসমা কিছুই পায় না। ভাই বলে, "তুই তো বিয়ে করে চলে গেছিস, জমি আমারই থাকবে।" পরিবার, সমাজ, প্রতিবেশী, সবাই এটা মেনে নেয়। আসমা আদালতে যেতে পারে, কিন্তু মামলায় বছরের পর বছর লাগে, খরচ আছে, সামাজিক চাপ আছে।</a:t>
            </a:r>
          </a:p>
          <a:p>
            <a:pPr>
              <a:spcAft>
                <a:spcPts val="600"/>
              </a:spcAft>
            </a:pPr>
            <a:r>
              <a:rPr sz="1400">
                <a:solidFill>
                  <a:srgbClr val="1F2937"/>
                </a:solidFill>
              </a:rPr>
              <a:t>আর আসমা যদি হিন্দু পরিবারের মেয়ে হতো? তাহলে তো উত্তরাধিকার আইনে (হিন্দু উত্তরাধিকার আইন ১৯২৫, অবিভক্ত ভারতের আইন, বাংলাদেশে এখনো চালু) তার অধিকার আরো কম। পুত্র থাকলে কন্যা সম্পত্তি পায় না।</a:t>
            </a:r>
          </a:p>
          <a:p>
            <a:pPr>
              <a:spcAft>
                <a:spcPts val="600"/>
              </a:spcAft>
            </a:pPr>
            <a:r>
              <a:rPr sz="1400">
                <a:solidFill>
                  <a:srgbClr val="1F2937"/>
                </a:solidFill>
              </a:rPr>
              <a:t>window.PLOTLYENV=window.PLOTLYENV || {};                                if (document.getElementById("d220806a-6b37-4135-bead-ac7f6cfed0d6")) {                    Plotly.newPlot(                        "d220806a-6b37-4135-bead-ac7f6cfed0d6",                        [{"marker":{"color":"#8e44ad"},"name":"কন্যার অংশ (%)","text":["33%","67%","0%","50%","50%"],"textposition":"inside","x":["ইসলামি আইন\n(পুত্র বিদ্যমান)","ইসলামি আইন\n(পুত্র নেই)","হিন্দু আইন\n(পুত্র বিদ্যমান)","হিন্দু আইন\n(পুত্র নেই)","খ্রিষ্টান আইন"],"y":[33,67,0,50,50],"type":"bar"},{"marker":{"color":"#2c3e50"},"name":"পুত্রের অংশ (%)","text":["67%","0%","100%","50%","50%"],"textposition":"inside","x":["ইসলামি আইন\n(পুত্র বিদ্যমান)","ইসলামি আইন\n(পুত্র নেই)","হিন্দু আইন\n(পুত্র বিদ্যমান)","...</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যে সহিংসতার কথা কেউ বলে 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আসমা কারখানায় কম বেতন পায়। উত্তরাধিকারে জমি পায় না। কিন্তু সবচেয়ে ভারী বোঝাটা সে বহন করে ঘরে ফিরে।</a:t>
            </a:r>
          </a:p>
          <a:p>
            <a:pPr>
              <a:spcAft>
                <a:spcPts val="600"/>
              </a:spcAft>
            </a:pPr>
            <a:r>
              <a:rPr sz="1400">
                <a:solidFill>
                  <a:srgbClr val="1F2937"/>
                </a:solidFill>
              </a:rPr>
              <a:t>বাংলাদেশ পরিসংখ্যান ব্যুরোর (BBS) "ভায়োলেন্স অ্যাগেইনস্ট উইমেন সার্ভে ২০১৫" অনুযায়ী, বিবাহিত নারীদের ৭২.৬% জীবনে অন্তত একবার স্বামীর হাতে শারীরিক, যৌন, মানসিক বা অর্থনৈতিক নির্যাতনের শিকার হয়েছে। এটা ২০১৫ সালের তথ্য, সর্বশেষ জাতীয় জরিপ।</a:t>
            </a:r>
          </a:p>
          <a:p>
            <a:pPr>
              <a:spcAft>
                <a:spcPts val="600"/>
              </a:spcAft>
            </a:pPr>
            <a:r>
              <a:rPr sz="1400">
                <a:solidFill>
                  <a:srgbClr val="1F2937"/>
                </a:solidFill>
              </a:rPr>
              <a:t>৭২.৬%। প্রতি চারজনে তিনজন।</a:t>
            </a:r>
          </a:p>
          <a:p>
            <a:pPr>
              <a:spcAft>
                <a:spcPts val="600"/>
              </a:spcAft>
            </a:pPr>
            <a:r>
              <a:rPr sz="1400">
                <a:solidFill>
                  <a:srgbClr val="1F2937"/>
                </a:solidFill>
              </a:rPr>
              <a:t>window.PLOTLYENV=window.PLOTLYENV || {};                                if (document.getElementById("21f3d95d-44a3-486c-ba69-fca7fa78d273")) {                    Plotly.newPlot(                        "21f3d95d-44a3-486c-ba69-fca7fa78d273",                        [{"marker":{"color":["#c0392b","#7f8c8d","#7f8c8d","#7f8c8d","#7f8c8d","#7f8c8d","#7f8c8d"]},"text":["72.6%","46.1%","39.0%","29.3%","27.0%","26.0%","24.9%"],"textposition":"outside","x":["বাংলাদেশ","আফগানিস্তান","পাকিস্তান","ভারত","বিশ্ব গড়","নেপাল","শ্রীলঙ্কা"],"y":[72.6,46.1,39.0,29.3,27.0,26.0,24.9],"type":"bar"}],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সমতা কি সম্ভব?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এতক্ষণ আমরা যা দেখলাম, সেটা সংক্ষেপে বলি। বাংলাদেশে একজন নারী পুরুষের চেয়ে ২৩-৪০% কম আয় করে। সম্পত্তির মাত্র ৪% নারীর নামে। সংসদে নারীর উপস্থিতি আছে কিন্তু ক্ষমতা সীমিত। ৭৩% বিবাহিত নারী নির্যাতনের শিকার। বিচার পায় ১%।</a:t>
            </a:r>
          </a:p>
          <a:p>
            <a:pPr>
              <a:spcAft>
                <a:spcPts val="600"/>
              </a:spcAft>
            </a:pPr>
            <a:r>
              <a:rPr sz="1400">
                <a:solidFill>
                  <a:srgbClr val="1F2937"/>
                </a:solidFill>
              </a:rPr>
              <a:t>এই সবগুলো পৃথক সমস্যা না। এগুলো একটা কাঠামোর অংশ। মজুরি বৈষম্য, সম্পত্তি বঞ্চনা, রাজনৈতিক প্রান্তিকতা, সহিংসতা, সবগুলো একে অপরকে শক্তিশালী করে।</a:t>
            </a:r>
          </a:p>
          <a:p>
            <a:pPr>
              <a:spcAft>
                <a:spcPts val="600"/>
              </a:spcAft>
            </a:pPr>
            <a:r>
              <a:rPr sz="1400">
                <a:solidFill>
                  <a:srgbClr val="1F2937"/>
                </a:solidFill>
              </a:rPr>
              <a:t>UNDP এর লিঙ্গ বৈষম্য সূচক (GII) এই সামগ্রিক চিত্র দেখায়:</a:t>
            </a:r>
          </a:p>
          <a:p>
            <a:pPr>
              <a:spcAft>
                <a:spcPts val="600"/>
              </a:spcAft>
            </a:pPr>
            <a:r>
              <a:rPr sz="1400">
                <a:solidFill>
                  <a:srgbClr val="1F2937"/>
                </a:solidFill>
              </a:rPr>
              <a:t>window.PLOTLYENV=window.PLOTLYENV || {};                                if (document.getElementById("48879f2e-a521-4de0-89e0-6dbbb33cf347")) {                    Plotly.newPlot(                        "48879f2e-a521-4de0-89e0-6dbbb33cf347",                        [{"line":{"color":"#8e44ad","width":3},"mode":"lines+markers","name":"বাংলাদেশ","x":[2010,2011,2012,2013,2014,2015,2016,2017,2018,2019,2020,2021,2022,2023],"y":[0.536,0.529,0.518,0.508,0.503,0.498,0.484,0.468,0.456,0.437,0.423,0.416,0.402,0.389],"type":"scatter"},{"line":{"color":"#7f8c8d","dash":"dash","width":2},"mode":"lines+markers","name":"দক্ষিণ এশিয়া গড়","x":[2010,2011,2012,2013,2014,2015,2016,2017,2018,2019,2020,2021,2022,2023],"y":[0.568,0.558,0.541,0.53,0.52,0.51,0.501,0.49,0.482,0.469,0.458,0.45,0.441,0.43],"type":"scatter"}],                        {"template":{"data":{"histogram2dcontour":[{"type":"histogram2dcontour","colorbar":{"outlinewidth":0,"ticks":""},"colorscale":[[0.0,"#0d0887"],[0.1111111111111111,"#46039f"],[0.2222222...</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