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সংখ্যালঘু জনসংখ্যা: ১৯৪৭ থেকে ২০২২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সংখ্যার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১৯৪১ সালের আদমশুমারি অনুযায়ী, অবিভক্ত বাংলার পূর্বাঞ্চলে (বর্তমান বাংলাদেশ) হিন্দু জনসংখ্যা ছিল মোট জনসংখ্যার প্রায় ২৮%। ২০২২ সালের আদমশুমারিতে সেই সংখ্যা দাঁড়িয়েছে ৭.৯৫%।</a:t>
            </a:r>
          </a:p>
          <a:p>
            <a:pPr>
              <a:spcAft>
                <a:spcPts val="600"/>
              </a:spcAft>
            </a:pPr>
            <a:r>
              <a:rPr sz="1400">
                <a:solidFill>
                  <a:srgbClr val="1F2937"/>
                </a:solidFill>
              </a:rPr>
              <a:t>একটু থামুন। এই দুটো সংখ্যা পাশাপাশি রাখুন। ২৮% আর ৭.৯৫%। আশি বছরে একটি জনগোষ্ঠীর আনুপাতিক উপস্থিতি প্রায় এক-চতুর্থাংশে নেমে এসেছে। পৃথিবীর খুব কম দেশে শান্তিকালীন সময়ে এত বড় জনমিতিক পরিবর্তন ঘটেছে।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অর্পিত সম্পত্তি আইন, নীরব জবরদখল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উত্তরের একটা বড় অংশ লুকিয়ে আছে একটি আইনে। নামটা শুনতে নিরীহ: "অর্পিত সম্পত্তি আইন।" কিন্তু এটি সম্ভবত বাংলাদেশের ইতিহাসের সবচেয়ে ক্ষতিকর আইনগুলোর একটি।</a:t>
            </a:r>
          </a:p>
          <a:p>
            <a:pPr>
              <a:spcAft>
                <a:spcPts val="600"/>
              </a:spcAft>
            </a:pPr>
            <a:r>
              <a:rPr sz="1400">
                <a:solidFill>
                  <a:srgbClr val="1F2937"/>
                </a:solidFill>
              </a:rPr>
              <a:t>গল্পটা শুরু হয় ১৯৬৫ সালে। পাকিস্তান-ভারত যুদ্ধের সময় পাকিস্তান সরকার "শত্রু সম্পত্তি আদেশ" (Enemy Property Order) জারি করে। এই আদেশ অনুযায়ী, ভারতে চলে যাওয়া (বা চলে গেছে বলে ধরে নেওয়া) হিন্দুদের সম্পত্তি সরকার "শত্রু সম্পত্তি" হিসেবে অধিগ্রহণ করতে পারত। ১৯৭১ সালে বাংলাদেশ স্বাধীন হওয়ার পর এই আইনের নাম বদলে হলো "অর্পিত সম্পত্তি আইন" (Vested Property Act), কিন্তু মূল কাঠামো রয়ে গেল।</a:t>
            </a:r>
          </a:p>
          <a:p>
            <a:pPr>
              <a:spcAft>
                <a:spcPts val="600"/>
              </a:spcAft>
            </a:pPr>
            <a:r>
              <a:rPr sz="1400">
                <a:solidFill>
                  <a:srgbClr val="1F2937"/>
                </a:solidFill>
              </a:rPr>
              <a:t>এই আইনের ফলে কত জমি হাতবদল হয়েছে?</a:t>
            </a:r>
          </a:p>
          <a:p>
            <a:pPr>
              <a:spcAft>
                <a:spcPts val="600"/>
              </a:spcAft>
            </a:pPr>
            <a:r>
              <a:rPr sz="1400">
                <a:solidFill>
                  <a:srgbClr val="1F2937"/>
                </a:solidFill>
              </a:rPr>
              <a:t>window.PLOTLYENV=window.PLOTLYENV || {};                                if (document.getElementById("5cf50c38-a998-4d1f-b857-ef388fca9e1a")) {                    Plotly.newPlot(                        "5cf50c38-a998-4d1f-b857-ef388fca9e1a",                        [{"marker":{"color":["#c0392b","#c0392b","#c0392b","#c0392b","#c0392b"]},"text":["16.5 লাখ একর","4.2 লাখ একর","2.8 লাখ একর","1.5 লাখ একর","1.0 লাখ একর"],"textposition":"outside","x":["কৃষি জমি","বসতভিটা","পুকুর\u002fজলাশয়","বাণিজ্যিক\nসম্পত্তি","অন্যান্য"],"y":[16.5,4.2,2.8,1.5,1.0],"type":"bar"}],                        {"template":{"data":{"histogram2dcontour":[{"type":"histogram2dcontour","colorbar":{"outlinewidth":0,"ticks":""},"colorscale":[[0.0,"#0d0887"],[0.1111111111111111,"#46039f"],[0.2222222222222222,"#7201a8"],[0.3333333333333333,"#9c179e"],[0.4444444444444444,"#bd3786"],[0.55...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সহিংসতার মানচিত্র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কিন্তু অর্পিত সম্পত্তি আইন একমাত্র কারণ নয়। সাম্প্রদায়িক সহিংসতার ইতিহাস দীর্ঘ এবং পুনরাবৃত্তিমূলক।</a:t>
            </a:r>
          </a:p>
          <a:p>
            <a:pPr>
              <a:spcAft>
                <a:spcPts val="600"/>
              </a:spcAft>
            </a:pPr>
            <a:r>
              <a:rPr sz="1400">
                <a:solidFill>
                  <a:srgbClr val="1F2937"/>
                </a:solidFill>
              </a:rPr>
              <a:t>window.PLOTLYENV=window.PLOTLYENV || {};                                if (document.getElementById("183d170a-cd38-4023-a9e2-efa52c448071")) {                    Plotly.newPlot(                        "183d170a-cd38-4023-a9e2-efa52c448071",                        [{"marker":{"color":["#c0392b","#e67e22","#e67e22","#c0392b","#c0392b","#e67e22","#c0392b","#c0392b","#e67e22","#e67e22","#e67e22","#2980b9","#e67e22","#e67e22"]},"text":["দেশভাগ","দাঙ্গা","হাজং বিদ্রোহ\nপরবর্তী","পাক-ভারত\nযুদ্ধ","মুক্তিযুদ্ধ","বাবরি মসজিদ\n(প্রথম ঢেউ)","বাবরি মসজিদ\nভাঙা","নির্বাচন-\nপরবর্তী","রামু\nবৌদ্ধ বিহার","বিভিন্ন\nস্থানে","নাসিরনগর","রংপুর","দুর্গাপূজায়\nহামলা","বিভিন্ন\nস্থানে"],"textfont":{"size":9},"textposition":"outside","x":["1947","1950","1964","1965","1971","1990","1992","2001","2012","2013","2016","2017","2021","2024"],"y":[10,7,6,8,10,5,8,9,6,5,5,4,7,5]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প্রতিনিধিত্ব, অর্থনীতি, শিক্ষা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সংখ্যালঘু হ্রাসের প্রভাব শুধু জনমিতিতে সীমাবদ্ধ নয়। রাজনৈতিক প্রতিনিধিত্ব, অর্থনৈতিক অবস্থান, শিক্ষা, প্রতিটি ক্ষেত্রে এর ছাপ স্পষ্ট।</a:t>
            </a:r>
          </a:p>
          <a:p>
            <a:pPr>
              <a:spcAft>
                <a:spcPts val="600"/>
              </a:spcAft>
            </a:pPr>
            <a:r>
              <a:rPr sz="1400">
                <a:solidFill>
                  <a:srgbClr val="1F2937"/>
                </a:solidFill>
              </a:rPr>
              <a:t>window.PLOTLYENV=window.PLOTLYENV || {};                                if (document.getElementById("c5c72898-be4d-48c9-ac7c-649870353b4b")) {                    Plotly.newPlot(                        "c5c72898-be4d-48c9-ac7c-649870353b4b",                        [{"marker":{"color":"#2980b9"},"name":"জনসংখ্যা অনুপাতে প্রত্যাশিত","opacity":0.5,"x":["1973","1979","1986","1991","1996","2001","2008","2014","2018","2024"],"y":[40,36,34,32,30,28,26,26,25,24],"type":"bar"},{"marker":{"color":"#e67e22"},"name":"প্রকৃত নির্বাচিত (সাধারণ আসন)","text":["18","14","15","13","14","10","15","16","14","12"],"textposition":"outside","x":["1973","1979","1986","1991","1996","2001","2008","2014","2018","2024"],"y":[18,14,15,13,14,10,15,16,14,12],"type":"bar"}],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আন্তর্জাতিক তুলনা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হিন্দু জনসংখ্যা হ্রাস কি দক্ষিণ এশিয়ায় অনন্য? তুলনা করলে কী দেখা যায়?</a:t>
            </a:r>
          </a:p>
          <a:p>
            <a:pPr>
              <a:spcAft>
                <a:spcPts val="600"/>
              </a:spcAft>
            </a:pPr>
            <a:r>
              <a:rPr sz="1400">
                <a:solidFill>
                  <a:srgbClr val="1F2937"/>
                </a:solidFill>
              </a:rPr>
              <a:t>window.PLOTLYENV=window.PLOTLYENV || {};                                if (document.getElementById("c7b56a67-3e05-4dbc-9db4-fb58d68a554e")) {                    Plotly.newPlot(                        "c7b56a67-3e05-4dbc-9db4-fb58d68a554e",                        [{"marker":{"color":"#2980b9"},"name":"১৯৪১","text":["28.0%","14.5%","9.8%"],"textposition":"outside","x":["বাংলাদেশ\n(হিন্দু %)","পাকিস্তান\n(হিন্দু %)","ভারত\n(মুসলিম %)"],"y":[28.0,14.5,9.8],"type":"bar"},{"marker":{"color":"#c0392b"},"name":"সর্বশেষ আদমশুমারি","text":["7.95%","1.73%","14.2%"],"textposition":"outside","x":["বাংলাদেশ\n(হিন্দু %)","পাকিস্তান\n(হিন্দু %)","ভারত\n(মুসলিম %)"],"y":[7.95,1.73,14.2],"type":"bar"}],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এখন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সংখ্যাগুলো পরিষ্কার। প্রবণতা নিম্নমুখী। কিন্তু প্রবণতা পাল্টানো অসম্ভব নয়। কিছু সুপারিশ:</a:t>
            </a:r>
          </a:p>
          <a:p>
            <a:pPr>
              <a:spcAft>
                <a:spcPts val="600"/>
              </a:spcAft>
            </a:pPr>
            <a:r>
              <a:rPr sz="1400">
                <a:solidFill>
                  <a:srgbClr val="1F2937"/>
                </a:solidFill>
              </a:rPr>
              <a:t>প্রথম, অর্পিত সম্পত্তি প্রত্যর্পণ আইন কার্যকরভাবে বাস্তবায়ন করতে হবে। আইন আছে, বাস্তবায়ন নেই, এই অবস্থা থেকে বের হতে হবে। একটি স্বতন্ত্র ট্রাইব্যুনাল গঠন করে নির্দিষ্ট সময়সীমার মধ্যে সব মামলা নিষ্পত্তি করতে হবে।</a:t>
            </a:r>
          </a:p>
          <a:p>
            <a:pPr>
              <a:spcAft>
                <a:spcPts val="600"/>
              </a:spcAft>
            </a:pPr>
            <a:r>
              <a:rPr sz="1400">
                <a:solidFill>
                  <a:srgbClr val="1F2937"/>
                </a:solidFill>
              </a:rPr>
              <a:t>দ্বিতীয়, সাম্প্রদায়িক সহিংসতায় শূন্য সহিষ্ণুতা নীতি। প্রতিটি ঘটনায় দ্রুত বিচার, ক্ষতিপূরণ এবং পুনর্বাসন নিশ্চিত করতে হবে। দায়মুক্তির সংস্কৃতি ভাঙতে হবে।</a:t>
            </a:r>
          </a:p>
          <a:p>
            <a:pPr>
              <a:spcAft>
                <a:spcPts val="600"/>
              </a:spcAft>
            </a:pPr>
            <a:r>
              <a:rPr sz="1400">
                <a:solidFill>
                  <a:srgbClr val="1F2937"/>
                </a:solidFill>
              </a:rPr>
              <a:t>তৃতীয়, সংখ্যালঘু কমিশনকে সাংবিধানিক মর্যাদা ও ক্ষমতা দিতে হবে। বর্তমানে এটি একটি দন্তহীন প্রতিষ্ঠান।</a:t>
            </a:r>
          </a:p>
          <a:p>
            <a:pPr>
              <a:spcAft>
                <a:spcPts val="600"/>
              </a:spcAft>
            </a:pPr>
            <a:r>
              <a:rPr sz="1400">
                <a:solidFill>
                  <a:srgbClr val="1F2937"/>
                </a:solidFill>
              </a:rPr>
              <a:t>চতুর্থ, শিক্ষা ও কর্মসংস্থানে ইতিবাচক পদক্ষেপ। সরকারি চাকরিতে, বিশ্ববিদ্যালয়ে, সেনাবাহিনীতে সংখ্যালঘু প্রতিনিধিত্ব বাড়ানোর জন্য লক্ষ্যমাত্রা নির্ধারণ করতে হবে।</a:t>
            </a:r>
          </a:p>
          <a:p>
            <a:pPr>
              <a:spcAft>
                <a:spcPts val="600"/>
              </a:spcAft>
            </a:pPr>
            <a:r>
              <a:rPr sz="1400">
                <a:solidFill>
                  <a:srgbClr val="1F2937"/>
                </a:solidFill>
              </a:rPr>
              <a:t>পঞ্চম, জমি রেকর্ড ডিজিটাইজেশন সম্পন্ন করতে হবে, যাতে জবরদখল কঠিন হয়।</a:t>
            </a:r>
          </a:p>
          <a:p>
            <a:pPr>
              <a:spcAft>
                <a:spcPts val="600"/>
              </a:spcAft>
            </a:pPr>
            <a:r>
              <a:rPr sz="1400">
                <a:solidFill>
                  <a:srgbClr val="1F2937"/>
                </a:solidFill>
              </a:rPr>
              <a:t>এই পদক্ষেপগুলো কি যথেষ্ট? সম্ভবত না। কিন্তু শুরু করতে হবে কোথাও না কোথাও।</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২৮% থেকে ৭.৯৫%। এই সংখ্যার পেছনে লাখ লাখ পরিবারের গল্প আছে। যে দাদা ১৯৬৫ সালে জমি হারিয়েছেন। যে বাবা ১৯৯২ সালে বাড়ি পুড়তে দেখেছেন। যে মেয়ে ২০০১ সালে নিরাপত্তাহীনতায় পড়ালেখা ছেড়ে দিয়েছে। যে পরিবার ২০২১ সালে দুর্গাপূজায় মন্দির ভাঙতে দেখেছে।</a:t>
            </a:r>
          </a:p>
          <a:p>
            <a:pPr>
              <a:spcAft>
                <a:spcPts val="600"/>
              </a:spcAft>
            </a:pPr>
            <a:r>
              <a:rPr sz="1400">
                <a:solidFill>
                  <a:srgbClr val="1F2937"/>
                </a:solidFill>
              </a:rPr>
              <a:t>এদের প্রত্যেকে একটি সিদ্ধান্ত নিয়েছে: থাকবো, নাকি যাবো? যারা গেছে, তারা ফেরেনি। যারা থেকেছে, তারা প্রতিদিন এই সিদ্ধান্তটা নতুন করে নেয়।</a:t>
            </a:r>
          </a:p>
          <a:p>
            <a:pPr>
              <a:spcAft>
                <a:spcPts val="600"/>
              </a:spcAft>
            </a:pPr>
            <a:r>
              <a:rPr sz="1400">
                <a:solidFill>
                  <a:srgbClr val="1F2937"/>
                </a:solidFill>
              </a:rPr>
              <a:t>একটি দেশের মহত্ত্ব মাপা হয় সে তার সবচেয়ে দুর্বল নাগরিকদের সাথে কেমন আচরণ করে তা দিয়ে। ২৮% থেকে ৭.৯৫%, এই সংখ্যা বাংলাদেশের জন্য একটি লজ্জা। এই লজ্জা মোছার দায়িত্ব রাষ্ট্রের, সমাজের এবং প্রতিটি...</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