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এলডিসি গ্র্যাজুয়েশন: প্রস্তুত না অপ্রস্তুত?</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হিসাবটা মেলে 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রশিদ সাহেবের গার্মেন্টস ফ্যাক্টরি মিরপুরে। ২,০০০ শ্রমিক। বছরে ৮ কোটি ডলারের পোশাক রপ্তানি করেন, প্রায় পুরোটাই ইউরোপে। তাঁর সবচেয়ে বড় ক্রেতা জার্মানির একটা চেইন। এই মুহূর্তে সেই ক্রেতা বাংলাদেশ থেকে পোশাক কিনতে শূন্য শুল্ক দেয়। ইউরোপীয় ইউনিয়নের EBA (Everything But Arms) প্রোগ্রামের আওতায় স্বল্পোন্নত দেশ হিসেবে বাংলাদেশের পোশাক ইউতে ঢুকতে কোনো ট্যারিফ লাগে না।</a:t>
            </a:r>
          </a:p>
          <a:p>
            <a:pPr>
              <a:spcAft>
                <a:spcPts val="600"/>
              </a:spcAft>
            </a:pPr>
            <a:r>
              <a:rPr sz="1400">
                <a:solidFill>
                  <a:srgbClr val="1F2937"/>
                </a:solidFill>
              </a:rPr>
              <a:t>২০২৬ সালে বাংলাদেশ এলডিসি থেকে গ্র্যাজুয়েট করবে। পাঁচ বছরের ট্রানজিশন পিরিয়ডের পর ইবিএ সুবিধা শেষ। তখন সেই জার্মান ক্রেতাকে ১২% শুল্ক দিতে হবে বাংলাদেশি পোশাকের উপর।</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সাফল্যের গল্প</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২০০০ সালে বাংলাদেশের মাথাপিছু জিএনআই ছিল ৩৭০ ডলার। ২০২৫ সালে সেটা দাঁড়িয়েছে প্রায় ২,৮০০ ডলার। পঁচিশ বছরে প্রায় সাড়ে সাত গুণ বৃদ্ধি।</a:t>
            </a:r>
          </a:p>
          <a:p>
            <a:pPr>
              <a:spcAft>
                <a:spcPts val="600"/>
              </a:spcAft>
            </a:pPr>
            <a:r>
              <a:rPr sz="1400">
                <a:solidFill>
                  <a:srgbClr val="1F2937"/>
                </a:solidFill>
              </a:rPr>
              <a:t>window.PLOTLYENV=window.PLOTLYENV || {};                                if (document.getElementById("0683a492-5066-4c32-a63e-640a278906d7")) {                    Plotly.newPlot(                        "0683a492-5066-4c32-a63e-640a278906d7",                        [{"fill":"tozeroy","fillcolor":"rgba(26,82,118,0.1)","line":{"color":"#1a5276","width":3},"mode":"lines+markers","name":"মাথাপিছু জিএনআই ($)","x":[2000,2001,2002,2003,2004,2005,2006,2007,2008,2009,2010,2011,2012,2013,2014,2015,2016,2017,2018,2019,2020,2021,2022,2023,2024,2025],"y":[370,380,390,410,440,480,510,550,600,660,750,830,900,990,1080,1190,1330,1470,1620,1760,1940,2090,2280,2470,2640,2800],"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মূল্য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এলডিসি হিসেবে যেসব বাণিজ্য সুবিধা পায়, সেগুলো দেখুন:</a:t>
            </a:r>
          </a:p>
          <a:p>
            <a:pPr>
              <a:spcAft>
                <a:spcPts val="600"/>
              </a:spcAft>
            </a:pPr>
            <a:r>
              <a:rPr sz="1400">
                <a:solidFill>
                  <a:srgbClr val="1F2937"/>
                </a:solidFill>
              </a:rPr>
              <a:t>window.PLOTLYENV=window.PLOTLYENV || {};                                if (document.getElementById("0d370b0e-c7ce-410f-a979-39ec1d5615e8")) {                    Plotly.newPlot(                        "0d370b0e-c7ce-410f-a979-39ec1d5615e8",                        [{"marker":{"color":"#27ae60"},"name":"বর্তমান শুল্ক (%)","text":["০%","০%","০%","০%"],"textposition":"outside","x":["ইউরোপীয় ইউনিয়ন\n(ইবিএ)","কানাডা\n(জিএসপি)","জাপান\n(ডিএফকিউএফ)","অস্ট্রেলিয়া\n(ডিএফটি)"],"y":[0,0,0,0],"type":"bar"},{"marker":{"color":"#e74c3c"},"name":"গ্র্যাজুয়েশন পরবর্তী শুল্ক (%)","text":["12.0%","17.0%","9.5%","5.0%"],"textposition":"outside","x":["ইউরোপীয় ইউনিয়ন\n(ইবিএ)","কানাডা\n(জিএসপি)","জাপান\n(ডিএফকিউএফ)","অস্ট্রেলিয়া\n(ডিএফটি)"],"y":[12.0,17.0,9.5,5.0],"type":"bar"}],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আমরা কি প্রস্তুত?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সংক্ষিপ্ত উত্তর: না।</a:t>
            </a:r>
          </a:p>
          <a:p>
            <a:pPr>
              <a:spcAft>
                <a:spcPts val="600"/>
              </a:spcAft>
            </a:pPr>
            <a:r>
              <a:rPr sz="1400">
                <a:solidFill>
                  <a:srgbClr val="1F2937"/>
                </a:solidFill>
              </a:rPr>
              <a:t>প্রাতিষ্ঠানিক প্রস্তুতি দেখুন:</a:t>
            </a:r>
          </a:p>
          <a:p>
            <a:pPr>
              <a:spcAft>
                <a:spcPts val="600"/>
              </a:spcAft>
            </a:pPr>
            <a:r>
              <a:rPr sz="1400">
                <a:solidFill>
                  <a:srgbClr val="1F2937"/>
                </a:solidFill>
              </a:rPr>
              <a:t>window.PLOTLYENV=window.PLOTLYENV || {};                                if (document.getElementById("73966419-480f-4333-8118-1ab405f896b8")) {                    Plotly.newPlot(                        "73966419-480f-4333-8118-1ab405f896b8",                        [{"marker":{"color":"#1a5276"},"name":"বাংলাদেশ","x":["দুর্নীতি\nনিয়ন্ত্রণ","সরকারি\nকার্যকারিতা","নিয়ন্ত্রক\nমান","আইনের\nশাসন","জবাবদিহিতা"],"y":[-0.95,-0.72,-0.88,-0.65,-0.55],"type":"bar"},{"marker":{"color":"#27ae60"},"name":"ভানুয়াতু (সদ্য গ্র্যাজুয়েট)","x":["দুর্নীতি\nনিয়ন্ত্রণ","সরকারি\nকার্যকারিতা","নিয়ন্ত্রক\nমান","আইনের\nশাসন","জবাবদিহিতা"],"y":[0.12,-0.45,-0.32,0.28,0.65],"type":"bar"},{"marker":{"color":"#e67e22"},"name":"সামোয়া (সদ্য গ্র্যাজুয়েট)","x":["দুর্নীতি\nনিয়ন্ত্রণ","সরকারি\nকার্যকারিতা","নিয়ন্ত্রক\nমান","আইনের\nশাসন","জবাবদিহিতা"],"y":[0.35,0.1,-0.15,0.52,0.78],"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ভিয়েতনামের পাঠ</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ভিয়েতনাম ২০০৩ সালে এলডিসি তালিকা থেকে বেরিয়ে এসেছে। তার আগেই ভিয়েতনাম জানতো: ট্রেড প্রেফারেন্স চিরকাল থাকবে না। তাই তারা তিনটা কাজ করেছিল।</a:t>
            </a:r>
          </a:p>
          <a:p>
            <a:pPr>
              <a:spcAft>
                <a:spcPts val="600"/>
              </a:spcAft>
            </a:pPr>
            <a:r>
              <a:rPr sz="1400">
                <a:solidFill>
                  <a:srgbClr val="1F2937"/>
                </a:solidFill>
              </a:rPr>
              <a:t>প্রথমত, মুক্ত বাণিজ্য চুক্তি। ভিয়েতনাম ইইউর সাথে EVFTA (EU-Vietnam Free Trade Agreement) সই করেছে। জাপান, কোরিয়া, অস্ট্রেলিয়ার সাথে চুক্তি করেছে। CPTPP (Comprehensive and Progressive Agreement for Trans-Pacific Partnership) এ যোগ দিয়েছে। ফলে এলডিসি সুবিধা হারানোর পরও ভিয়েতনামের পোশাক, ইলেকট্রনিক্স, আসবাবপত্র কম শুল্কে বিশ্ববাজারে ঢুকছে।</a:t>
            </a:r>
          </a:p>
          <a:p>
            <a:pPr>
              <a:spcAft>
                <a:spcPts val="600"/>
              </a:spcAft>
            </a:pPr>
            <a:r>
              <a:rPr sz="1400">
                <a:solidFill>
                  <a:srgbClr val="1F2937"/>
                </a:solidFill>
              </a:rPr>
              <a:t>দ্বিতীয়ত, রপ্তানি বৈচিত্র্য। ভিয়েতনাম শুধু পোশাকে আটকে থাকেনি। স্যামসাং ভিয়েতনামে তাদের সবচেয়ে বড় স্মার্টফোন ফ্যাক্টরি বসিয়েছে। ইনটেল চিপ অ্যাসেম্বলি প্লান্ট করেছে। আসবাবপত্র, সি-ফুড, কফি, সব খাতে রপ্তানি বাড়িয়েছে। ফলে একটা সেক্টরে ধাক্কা লাগলেও অর্থনীতি দাঁড়িয়ে থাকে।</a:t>
            </a:r>
          </a:p>
          <a:p>
            <a:pPr>
              <a:spcAft>
                <a:spcPts val="600"/>
              </a:spcAft>
            </a:pPr>
            <a:r>
              <a:rPr sz="1400">
                <a:solidFill>
                  <a:srgbClr val="1F2937"/>
                </a:solidFill>
              </a:rPr>
              <a:t>তৃতীয়ত, বিদেশি বিনিয়োগ আকর্ষণ। ভিয়েতনামে এফডিআই জিডিপির প্রায় ৬%। বাংলাদেশে? ১% এরও কম। ভিয়েতনাম বিশেষ অর্থনৈতিক অঞ্চল তৈরি করেছে, ওয়ান-স্টপ সার্ভিস দিয়েছে, করপোরেট ট্যাক্স ছাড় দিয়েছে, আর সবচেয়ে গুরুত্বপূর্ণ, আমলাতান্ত্রিক জটিলতা কমিয়েছে।</a:t>
            </a:r>
          </a:p>
          <a:p>
            <a:pPr>
              <a:spcAft>
                <a:spcPts val="600"/>
              </a:spcAft>
            </a:pPr>
            <a:r>
              <a:rPr sz="1400">
                <a:solidFill>
                  <a:srgbClr val="1F2937"/>
                </a:solidFill>
              </a:rPr>
              <a:t>এবার এই চার্টটা দেখুন, ভিয়েতনামের গ্র্যাজুয়েশন আগে-পরে আর বাংলাদেশের বর্তমান অবস্থা:</a:t>
            </a:r>
          </a:p>
          <a:p>
            <a:pPr>
              <a:spcAft>
                <a:spcPts val="600"/>
              </a:spcAft>
            </a:pPr>
            <a:r>
              <a:rPr sz="1400">
                <a:solidFill>
                  <a:srgbClr val="1F2937"/>
                </a:solidFill>
              </a:rPr>
              <a:t>window.PLOTLYENV=window.PLOTLYENV || {};                                if (document.getElementById("f01614c7-2ef6-4cda-a47d-dc2a9018ddc8")) {                    Plotly.newPlot(                        "f01614c7-2ef6-4cda-a47d-dc2a9018ddc8",                        [{"marker":{"color":"#e67e22"},"name":"ভিয়েতনাম (গ্র্যাজুয়েশন পূর্ব)","...</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