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মাদ্রাসা শিক্ষা: কওমি থেকে আলিয়া</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একটা গ্রামে দুটো মাদ্রাসা</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রাজশাহীর গোদাগাড়ী উপজেলায় একটা গ্রাম আছে। নাম ধরি পাকুড়িয়া। জনসংখ্যা দুই হাজারের কিছু বেশি। গ্রামে একটা সরকারি প্রাথমিক বিদ্যালয় আছে। একটা উচ্চ বিদ্যালয় আছে পাশের গ্রামে, দুই কিলোমিটার দূরে। আর মাদ্রাসা? দুটো। একটা আলিয়া মাদ্রাসা, সরকারি অনুদানে চলে। আরেকটা কওমি মাদ্রাসা, পুরোটাই দান-সদকায়।</a:t>
            </a:r>
          </a:p>
          <a:p>
            <a:pPr>
              <a:spcAft>
                <a:spcPts val="600"/>
              </a:spcAft>
            </a:pPr>
            <a:r>
              <a:rPr sz="1400">
                <a:solidFill>
                  <a:srgbClr val="1F2937"/>
                </a:solidFill>
              </a:rPr>
              <a:t>আব্দুল করিম সাহেবের দুই ছেলে। বড় ছেলে রাশেদ পড়ে আলিয়া মাদ্রাসায়। দাখিল পাশ করেছে, এখন আলিম ক্লাসে। সরকারি সিলেবাস অনুযায়ী বাংলা, ইংরেজি, গণিত পড়ে। সাথে আরবি, কুরআন, হাদিস। ছোট ছেলে ফারুক পড়ে কওমি মাদ্রাসায়। সকাল ছয়টা থেকে রাত দশটা পর্যন্ত। পুরো আরবি, উর্দু, ফার্সি। বাংলা নেই বললেই চলে। ইংরেজি একদম নেই। গণিত? শূন্য।</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দুই ধারা, দুই জগৎ</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আলিয়া আর কওমি। নাম দুটো শুনলে মনে হতে পারে একই জিনিস। কিন্তু বাস্তবে এরা দুটো সম্পূর্ণ আলাদা জগৎ।</a:t>
            </a:r>
          </a:p>
          <a:p>
            <a:pPr>
              <a:spcAft>
                <a:spcPts val="600"/>
              </a:spcAft>
            </a:pPr>
            <a:r>
              <a:rPr sz="1400">
                <a:solidFill>
                  <a:srgbClr val="1F2937"/>
                </a:solidFill>
              </a:rPr>
              <a:t>আলিয়া মাদ্রাসা সরকারি তত্ত্বাবধানে চলে। মাদ্রাসা শিক্ষা বোর্ডের অধীনে পরীক্ষা হয়। সিলেবাসে ধর্মীয় বিষয়ের পাশাপাশি বাংলা, ইংরেজি, গণিত, বিজ্ঞান, সমাজবিজ্ঞান আছে। দাখিল (SSC সমমান), আলিম (HSC সমমান), ফাজিল (ডিগ্রি সমমান), কামিল (মাস্টার্স সমমান)। সরকার শিক্ষকদের বেতন দেয়। MPO (Monthly Payment Order) ভুক্ত শিক্ষকরা সরকারি স্কেলে বেতন পান।</a:t>
            </a:r>
          </a:p>
          <a:p>
            <a:pPr>
              <a:spcAft>
                <a:spcPts val="600"/>
              </a:spcAft>
            </a:pPr>
            <a:r>
              <a:rPr sz="1400">
                <a:solidFill>
                  <a:srgbClr val="1F2937"/>
                </a:solidFill>
              </a:rPr>
              <a:t>কওমি মাদ্রাসা সম্পূর্ণ স্বাধীন। কোনো সরকারি বোর্ডের অধীনে না। নিজস্ব সিলেবাস, যেটা মূলত দারসে নেজামী পদ্ধতি অনুসরণ করে। ১৮ শতকের ভারতীয় উপমহাদেশের ইসলামি শিক্ষা পদ্ধতি, যেটা মূলত অপরিবর্তিত রয়ে গেছে। অর্থায়ন আসে জনগণের দান-সদকা, যাকাত, ফিতরা, আর লিল্লাহ বোর্ডিং থেকে।</a:t>
            </a:r>
          </a:p>
          <a:p>
            <a:pPr>
              <a:spcAft>
                <a:spcPts val="600"/>
              </a:spcAft>
            </a:pPr>
            <a:r>
              <a:rPr sz="1400">
                <a:solidFill>
                  <a:srgbClr val="1F2937"/>
                </a:solidFill>
              </a:rPr>
              <a:t>window.PLOTLYENV=window.PLOTLYENV || {};                                if (document.getElementById("c0036f7e-6c72-4a46-9206-5615c4072540")) {                    Plotly.newPlot(                        "c0036f7e-6c72-4a46-9206-5615c4072540",                        [{"marker":{"color":"#2980b9"},"name":"আলিয়া (লক্ষ)","text":["18.5","20.2","22.1","24.0","25.2"],"textposition":"outside","x":["২০১০","২০১৪","২০১৮","২০২২","২০২৪"],"y":[18.5,20.2,22.1,24.0,25.2],"type":"bar"},{"marker":{"color":"#27ae60"},"name":"কওমি, অনুমান (লক্ষ)","text":["10.0","11.5","13.0","15.0","16.5"],"textposition":"outside","x":["২০১০","২০১৪","২০১৮","২০২২","২০২৪"],"y":[10.0,11.5,13.0,15.0,16.5],"type":"bar"}],                        {"template":{"da...</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টাকার হিসাব</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মাদ্রাসা শিক্ষার অর্থনীতি দুই ভাগে ভাগ করতে হবে।</a:t>
            </a:r>
          </a:p>
          <a:p>
            <a:pPr>
              <a:spcAft>
                <a:spcPts val="600"/>
              </a:spcAft>
            </a:pPr>
            <a:r>
              <a:rPr sz="1400">
                <a:solidFill>
                  <a:srgbClr val="1F2937"/>
                </a:solidFill>
              </a:rPr>
              <a:t>আলিয়া মাদ্রাসার অর্থায়নের বড় অংশ আসে সরকার থেকে। MPO ভুক্ত শিক্ষকদের বেতন, পরিচালনা ব্যয়, ভবন নির্মাণ অনুদান। শিক্ষা মন্ত্রণালয়ের বাজেটের একটা উল্লেখযোগ্য অংশ মাদ্রাসা শিক্ষায় যায়।</a:t>
            </a:r>
          </a:p>
          <a:p>
            <a:pPr>
              <a:spcAft>
                <a:spcPts val="600"/>
              </a:spcAft>
            </a:pPr>
            <a:r>
              <a:rPr sz="1400">
                <a:solidFill>
                  <a:srgbClr val="1F2937"/>
                </a:solidFill>
              </a:rPr>
              <a:t>window.PLOTLYENV=window.PLOTLYENV || {};                                if (document.getElementById("32a27af0-4ce4-4ca5-8209-710b14a27840")) {                    Plotly.newPlot(                        "32a27af0-4ce4-4ca5-8209-710b14a27840",                        [{"marker":{"color":["#16a085","#16a085","#16a085","#16a085","#16a085","#16a085","#16a085","#e67e22","#e67e22","#e67e22"]},"text":["6,500","7,200","8,100","9,000","9,800","10,200","11,000","12,100","13,200","14,500"],"textposition":"outside","x":["২০১৫-১৬","২০১৬-১৭","২০১৭-১৮","২০১৮-১৯","২০১৯-২০","২০২০-২১","২০২১-২২","২০২২-২৩","২০২৩-২৪","২০২৪-২৫"],"y":[6500,7200,8100,9000,9800,10200,11000,12100,13200,14500]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চাকরি কোথায়?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মাদ্রাসা শিক্ষার সবচেয়ে বড় সমস্যা কর্মসংস্থান। আলিয়া মাদ্রাসার গ্র্যাজুয়েটদের অবস্থা সাধারণ শিক্ষার গ্র্যাজুয়েটদের চেয়ে অনেক খারাপ। আর কওমি মাদ্রাসার গ্র্যাজুয়েটদের অবস্থা? আরো করুণ।</a:t>
            </a:r>
          </a:p>
          <a:p>
            <a:pPr>
              <a:spcAft>
                <a:spcPts val="600"/>
              </a:spcAft>
            </a:pPr>
            <a:r>
              <a:rPr sz="1400">
                <a:solidFill>
                  <a:srgbClr val="1F2937"/>
                </a:solidFill>
              </a:rPr>
              <a:t>window.PLOTLYENV=window.PLOTLYENV || {};                                if (document.getElementById("7e29518f-f54d-4150-b5d7-dcd2f3c3c016")) {                    Plotly.newPlot(                        "7e29518f-f54d-4150-b5d7-dcd2f3c3c016",                        [{"marker":{"color":"#2c3e50"},"name":"ধর্মীয় খাত","orientation":"h","text":["22%","65%"],"textposition":"inside","x":[22,65],"y":["আলিয়া গ্র্যাজুয়েট","কওমি গ্র্যাজুয়েট"],"type":"bar"},{"marker":{"color":"#3498db"},"name":"সাধারণ চাকরি","orientation":"h","text":["18%","3%"],"textposition":"inside","x":[18,3],"y":["আলিয়া গ্র্যাজুয়েট","কওমি গ্র্যাজুয়েট"],"type":"bar"},{"marker":{"color":"#16a085"},"name":"ক্ষুদ্র ব্যবসা","orientation":"h","text":["12%","5%"],"textposition":"inside","x":[12,5],"y":["আলিয়া গ্র্যাজুয়েট","কওমি গ্র্যাজুয়েট"],"type":"bar"},{"marker":{"color":"#e67e22"},"name":"অনানুষ্ঠানিক শ্রম","orientation":"h","text":["28%","17%"],"textposition":"inside","x":[28,17],"y":["আলিয়া গ্র্যাজুয়েট","কওমি গ্র্যাজুয়েট"],"type":"bar"},{"marker":{"color":"#e74c3c"},"name":"বেকার\u002fনিষ্ক্রিয়","orientation":"h","text":["20%","10%"],"textposition":"inside","x":[20,10],"y":["আলিয়া গ্র্যাজুয়েট","কওমি গ্র্যাজুয়েট"],"type":"bar"}],                        {"templ...</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কওমি স্বীকৃতি, তারপর কী?</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২০১৭ সালে একটা ঐতিহাসিক সিদ্ধান্ত হলো। সরকার কওমি মাদ্রাসার সর্বোচ্চ সনদ "দাওরা হাদিস"কে মাস্টার্স (ইসলামিক স্টাডিজ ও আরবি) সমমান হিসেবে স্বীকৃতি দিলো। হেফাজতে ইসলামসহ কওমি মাদ্রাসা আন্দোলনের দীর্ঘদিনের দাবি ছিল এটা।</a:t>
            </a:r>
          </a:p>
          <a:p>
            <a:pPr>
              <a:spcAft>
                <a:spcPts val="600"/>
              </a:spcAft>
            </a:pPr>
            <a:r>
              <a:rPr sz="1400">
                <a:solidFill>
                  <a:srgbClr val="1F2937"/>
                </a:solidFill>
              </a:rPr>
              <a:t>স্বীকৃতি পেয়ে কী বদলালো?</a:t>
            </a:r>
          </a:p>
          <a:p>
            <a:pPr>
              <a:spcAft>
                <a:spcPts val="600"/>
              </a:spcAft>
            </a:pPr>
            <a:r>
              <a:rPr sz="1400">
                <a:solidFill>
                  <a:srgbClr val="1F2937"/>
                </a:solidFill>
              </a:rPr>
              <a:t>window.PLOTLYENV=window.PLOTLYENV || {};                                if (document.getElementById("c3be397d-b1f8-4499-bea2-5b16df8f9cab")) {                    Plotly.newPlot(                        "c3be397d-b1f8-4499-bea2-5b16df8f9cab",                        [{"marker":{"color":"#95a5a6"},"name":"২০১৭ এর আগে","text":["0%","0%","5%","3%"],"textposition":"outside","x":["সরকারি চাকরিতে\nআবেদনের যোগ্যতা","সরকারি চাকরিতে\nপ্রকৃত নিয়োগ হার","বেসরকারি খাতে\nগ্রহণযোগ্যতা","সাধারণ বিষয়\nসিলেবাসে অন্তর্ভুক্তি"],"y":[0,0,5,3],"type":"bar"},{"marker":{"color":"#2980b9"},"name":"২০১৭ এর পরে","text":["100%","0.8%","12%","15%"],"textposition":"outside","x":["সরকারি চাকরিতে\nআবেদনের যোগ্যতা","সরকারি চাকরিতে\nপ্রকৃত নিয়োগ হার","বেসরকারি খাতে\nগ্রহণযোগ্যতা","সাধারণ বিষয়\nসিলেবাসে অন্তর্ভুক্তি"],"y":[100,0.8,12,15],"type":"bar"}],                        {"template":{"data":{"histogram2dcontour":[{"type":"histogram2dcontour","colorbar":{"outlinewidth":0,"ticks":""},"colorscale":[[0.0,"#0d0887"],[0.1111111111111111,"#46039f"],[0.2222222222222222,"#7201a8"],[0.3333333333333333,"#9c179e"],[0.4444444444444444,"#bd3786"],[0.5555555555555556,"#d8576b"],[0.6666666666666666,"#ed7953"],[0.77777777777...</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কোন জেলায় কত মাদ্রাসা?</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মাদ্রাসার ভৌগোলিক বিন্যাসটাও গুরুত্বপূর্ণ।</a:t>
            </a:r>
          </a:p>
          <a:p>
            <a:pPr>
              <a:spcAft>
                <a:spcPts val="600"/>
              </a:spcAft>
            </a:pPr>
            <a:r>
              <a:rPr sz="1400">
                <a:solidFill>
                  <a:srgbClr val="1F2937"/>
                </a:solidFill>
              </a:rPr>
              <a:t>window.PLOTLYENV=window.PLOTLYENV || {};                                if (document.getElementById("ed278514-bcc7-4071-9e8f-bcbff79d7df2")) {                    Plotly.newPlot(                        "ed278514-bcc7-4071-9e8f-bcbff79d7df2",                        [{"marker":{"color":["#2980b9","#2980b9","#2980b9","#2980b9","#2980b9","#2980b9","#1a5276","#1a5276"]},"orientation":"h","text":["1,800","2,100","2,300","2,500","3,100","3,200","4,800","6,200"],"textposition":"outside","x":[1800,2100,2300,2500,3100,3200,4800,6200],"y":["বরিশাল","ময়মনসিংহ","রংপুর","খুলনা","রাজশাহী","সিলেট","ঢাকা","চট্টগ্রাম"],"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b"],[...</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