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8"/>
    <p:sldId id="258" r:id="rId9"/>
    <p:sldId id="259" r:id="rId10"/>
    <p:sldId id="260" r:id="rId11"/>
    <p:sldId id="261" r:id="rId12"/>
    <p:sldId id="262" r:id="rId13"/>
    <p:sldId id="263" r:id="rId14"/>
  </p:sldIdLst>
  <p:sldSz cx="12191695"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slide" Target="slides/slide2.xml"/><Relationship Id="rId9" Type="http://schemas.openxmlformats.org/officeDocument/2006/relationships/slide" Target="slides/slide3.xml"/><Relationship Id="rId10" Type="http://schemas.openxmlformats.org/officeDocument/2006/relationships/slide" Target="slides/slide4.xml"/><Relationship Id="rId11" Type="http://schemas.openxmlformats.org/officeDocument/2006/relationships/slide" Target="slides/slide5.xml"/><Relationship Id="rId12" Type="http://schemas.openxmlformats.org/officeDocument/2006/relationships/slide" Target="slides/slide6.xml"/><Relationship Id="rId13" Type="http://schemas.openxmlformats.org/officeDocument/2006/relationships/slide" Target="slides/slide7.xml"/><Relationship Id="rId14"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1E3A5F"/>
        </a:solidFill>
        <a:effectLst/>
      </p:bgPr>
    </p:bg>
    <p:spTree>
      <p:nvGrpSpPr>
        <p:cNvPr id="1" name=""/>
        <p:cNvGrpSpPr/>
        <p:nvPr/>
      </p:nvGrpSpPr>
      <p:grpSpPr/>
      <p:sp>
        <p:nvSpPr>
          <p:cNvPr id="2" name="TextBox 1"/>
          <p:cNvSpPr txBox="1"/>
          <p:nvPr/>
        </p:nvSpPr>
        <p:spPr>
          <a:xfrm>
            <a:off x="914400" y="914400"/>
            <a:ext cx="5486400" cy="548640"/>
          </a:xfrm>
          <a:prstGeom prst="rect">
            <a:avLst/>
          </a:prstGeom>
          <a:noFill/>
        </p:spPr>
        <p:txBody>
          <a:bodyPr wrap="none">
            <a:spAutoFit/>
          </a:bodyPr>
          <a:lstStyle/>
          <a:p>
            <a:r>
              <a:rPr sz="1600" b="1">
                <a:solidFill>
                  <a:srgbClr val="BFDBFE"/>
                </a:solidFill>
              </a:rPr>
              <a:t>BDPolicy Lab</a:t>
            </a:r>
          </a:p>
        </p:txBody>
      </p:sp>
      <p:sp>
        <p:nvSpPr>
          <p:cNvPr id="3" name="TextBox 2"/>
          <p:cNvSpPr txBox="1"/>
          <p:nvPr/>
        </p:nvSpPr>
        <p:spPr>
          <a:xfrm>
            <a:off x="914400" y="2011680"/>
            <a:ext cx="10058400" cy="1828800"/>
          </a:xfrm>
          <a:prstGeom prst="rect">
            <a:avLst/>
          </a:prstGeom>
          <a:noFill/>
        </p:spPr>
        <p:txBody>
          <a:bodyPr wrap="square">
            <a:spAutoFit/>
          </a:bodyPr>
          <a:lstStyle/>
          <a:p>
            <a:r>
              <a:rPr sz="3600" b="1">
                <a:solidFill>
                  <a:srgbClr val="FFFFFF"/>
                </a:solidFill>
              </a:rPr>
              <a:t>এনজিও ছাড়া বাংলাদেশ চলবে?</a:t>
            </a:r>
          </a:p>
        </p:txBody>
      </p:sp>
      <p:sp>
        <p:nvSpPr>
          <p:cNvPr id="4" name="TextBox 3"/>
          <p:cNvSpPr txBox="1"/>
          <p:nvPr/>
        </p:nvSpPr>
        <p:spPr>
          <a:xfrm>
            <a:off x="914400" y="4114800"/>
            <a:ext cx="5486400" cy="457200"/>
          </a:xfrm>
          <a:prstGeom prst="rect">
            <a:avLst/>
          </a:prstGeom>
          <a:noFill/>
        </p:spPr>
        <p:txBody>
          <a:bodyPr wrap="none">
            <a:spAutoFit/>
          </a:bodyPr>
          <a:lstStyle/>
          <a:p>
            <a:r>
              <a:rPr sz="1400">
                <a:solidFill>
                  <a:srgbClr val="93C5FD"/>
                </a:solidFill>
              </a:rPr>
              <a:t>2026-03-06</a:t>
            </a:r>
          </a:p>
        </p:txBody>
      </p:sp>
      <p:sp>
        <p:nvSpPr>
          <p:cNvPr id="5" name="TextBox 4"/>
          <p:cNvSpPr txBox="1"/>
          <p:nvPr/>
        </p:nvSpPr>
        <p:spPr>
          <a:xfrm>
            <a:off x="914400" y="5029200"/>
            <a:ext cx="9144000" cy="457200"/>
          </a:xfrm>
          <a:prstGeom prst="rect">
            <a:avLst/>
          </a:prstGeom>
          <a:noFill/>
        </p:spPr>
        <p:txBody>
          <a:bodyPr wrap="none">
            <a:spAutoFit/>
          </a:bodyPr>
          <a:lstStyle/>
          <a:p>
            <a:r>
              <a:rPr sz="1200" i="1">
                <a:solidFill>
                  <a:srgbClr val="93C5FD"/>
                </a:solidFill>
              </a:rPr>
              <a:t>AI-Augmented Policy Research for Bangladesh</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১: সমান্তরাল রাষ্ট্র</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১৯৭২ সাল। যুদ্ধবিধ্বস্ত বাংলাদেশ। রাস্তা ভাঙা, সেতু উড়ে গেছে, স্কুল পুড়ে ছাই। নতুন সরকার দাঁড়াতে পারছে না। আন্তর্জাতিক সাহায্য আসছে, কিন্তু বিতরণ করার কেউ নেই। সরকারি কাঠামো প্রায় অস্তিত্বহীন। এই শূন্যতায় একজন মানুষ দাঁড়ালেন। ফজলে হাসান আবেদ। শেল অয়েলে চাকরি ছেড়ে সিলেটের শাল্লায় ত্রাণ বিতরণ শুরু করলেন। সংগঠনের নাম দিলেন BRAC, Bangladesh Rural Advancement Committee।</a:t>
            </a:r>
          </a:p>
          <a:p>
            <a:pPr>
              <a:spcAft>
                <a:spcPts val="600"/>
              </a:spcAft>
            </a:pPr>
            <a:r>
              <a:rPr sz="1400">
                <a:solidFill>
                  <a:srgbClr val="1F2937"/>
                </a:solidFill>
              </a:rPr>
              <a:t>সেটা ছিল শুরু। আজ, ৫৪ বছর পর, BRAC পৃথিবীর সবচেয়ে বড় এনজিও। ১১টি দেশে কাজ করে। বার্ষিক রাজস্ব ১ বিলিয়ন ডলারের বেশি। চালায় ৪৮,০০০ প্রাথমিক বিদ্যালয়, ১৬টি হাসপাতাল, একটি ব্যাংক, একটি বিশ্ববিদ্যালয়, একটি ডেইরি কোম্পানি, একটি মোবাইল ফোন কোম্পানি। BRAC শুধু একটি এনজিও না। BRAC হলো একটি সমান্তরাল রাষ্ট্র।</a:t>
            </a:r>
          </a:p>
          <a:p>
            <a:pPr>
              <a:spcAft>
                <a:spcPts val="600"/>
              </a:spcAft>
            </a:pPr>
            <a:r>
              <a:rPr sz="1400">
                <a:solidFill>
                  <a:srgbClr val="1F2937"/>
                </a:solidFill>
              </a:rPr>
              <a:t>.narrative-insight {</a:t>
            </a:r>
          </a:p>
          <a:p>
            <a:pPr>
              <a:spcAft>
                <a:spcPts val="600"/>
              </a:spcAft>
            </a:pPr>
            <a:r>
              <a:rPr sz="1400">
                <a:solidFill>
                  <a:srgbClr val="1F2937"/>
                </a:solidFill>
              </a:rPr>
              <a:t>margin: 2rem 0;</a:t>
            </a:r>
          </a:p>
          <a:p>
            <a:pPr>
              <a:spcAft>
                <a:spcPts val="600"/>
              </a:spcAft>
            </a:pPr>
            <a:r>
              <a:rPr sz="1400">
                <a:solidFill>
                  <a:srgbClr val="1F2937"/>
                </a:solidFill>
              </a:rPr>
              <a:t>padding: 0;</a:t>
            </a:r>
          </a:p>
          <a:p>
            <a:pPr>
              <a:spcAft>
                <a:spcPts val="600"/>
              </a:spcAft>
            </a:pPr>
            <a:r>
              <a:rPr sz="1400">
                <a:solidFill>
                  <a:srgbClr val="1F2937"/>
                </a:solidFill>
              </a:rPr>
              <a:t>}</a:t>
            </a:r>
          </a:p>
          <a:p>
            <a:pPr>
              <a:spcAft>
                <a:spcPts val="600"/>
              </a:spcAft>
            </a:pPr>
            <a:r>
              <a:rPr sz="1400">
                <a:solidFill>
                  <a:srgbClr val="1F2937"/>
                </a:solidFill>
              </a:rPr>
              <a:t>.narrative-insight__thesis {</a:t>
            </a:r>
          </a:p>
          <a:p>
            <a:pPr>
              <a:spcAft>
                <a:spcPts val="600"/>
              </a:spcAft>
            </a:pPr>
            <a:r>
              <a:rPr sz="1400">
                <a:solidFill>
                  <a:srgbClr val="1F2937"/>
                </a:solidFill>
              </a:rPr>
              <a:t>font-family: 'Noto Serif Bengali', Georgia, serif;</a:t>
            </a:r>
          </a:p>
          <a:p>
            <a:pPr>
              <a:spcAft>
                <a:spcPts val="600"/>
              </a:spcAft>
            </a:pPr>
            <a:r>
              <a:rPr sz="1400">
                <a:solidFill>
                  <a:srgbClr val="1F2937"/>
                </a:solidFill>
              </a:rPr>
              <a:t>font-size: clamp(1.25rem, 2.4vw, 1.65rem);</a:t>
            </a:r>
          </a:p>
          <a:p>
            <a:pPr>
              <a:spcAft>
                <a:spcPts val="600"/>
              </a:spcAft>
            </a:pPr>
            <a:r>
              <a:rPr sz="1400">
                <a:solidFill>
                  <a:srgbClr val="1F2937"/>
                </a:solidFill>
              </a:rPr>
              <a:t>font-weight: 600;</a:t>
            </a:r>
          </a:p>
          <a:p>
            <a:pPr>
              <a:spcAft>
                <a:spcPts val="600"/>
              </a:spcAft>
            </a:pPr>
            <a:r>
              <a:rPr sz="1400">
                <a:solidFill>
                  <a:srgbClr val="1F2937"/>
                </a:solidFill>
              </a:rPr>
              <a:t>line-height: 1.55;</a:t>
            </a:r>
          </a:p>
          <a:p>
            <a:pPr>
              <a:spcAft>
                <a:spcPts val="600"/>
              </a:spcAft>
            </a:pPr>
            <a:r>
              <a:rPr sz="1400">
                <a:solidFill>
                  <a:srgbClr val="1F2937"/>
                </a:solidFill>
              </a:rPr>
              <a:t>color: #1a1a2e;</a:t>
            </a:r>
          </a:p>
          <a:p>
            <a:pPr>
              <a:spcAft>
                <a:spcPts val="600"/>
              </a:spcAft>
            </a:pPr>
            <a:r>
              <a:rPr sz="1400">
                <a:solidFill>
                  <a:srgbClr val="1F2937"/>
                </a:solidFill>
              </a:rPr>
              <a:t>border-left: 3px solid #c4a35a;</a:t>
            </a:r>
          </a:p>
          <a:p>
            <a:pPr>
              <a:spcAft>
                <a:spcPts val="600"/>
              </a:spcAft>
            </a:pPr>
            <a:r>
              <a:rPr sz="1400">
                <a:solidFill>
                  <a:srgbClr val="1F2937"/>
                </a:solidFill>
              </a:rPr>
              <a:t>padding: 0.6rem 0 0.6rem 1.25rem;</a:t>
            </a:r>
          </a:p>
          <a:p>
            <a:pPr>
              <a:spcAft>
                <a:spcPts val="600"/>
              </a:spcAft>
            </a:pPr>
            <a:r>
              <a:rPr sz="1400">
                <a:solidFill>
                  <a:srgbClr val="1F2937"/>
                </a:solidFill>
              </a:rPr>
              <a:t>margin-bottom: 1.5rem;</a:t>
            </a:r>
          </a:p>
          <a:p>
            <a:pPr>
              <a:spcAft>
                <a:spcPts val="600"/>
              </a:spcAft>
            </a:pPr>
            <a:r>
              <a:rPr sz="1400">
                <a:solidFill>
                  <a:srgbClr val="1F2937"/>
                </a:solidFill>
              </a:rPr>
              <a:t>}</a:t>
            </a:r>
          </a:p>
          <a:p>
            <a:pPr>
              <a:spcAft>
                <a:spcPts val="600"/>
              </a:spcAft>
            </a:pPr>
            <a:r>
              <a:rPr sz="1400">
                <a:solidFill>
                  <a:srgbClr val="1F2937"/>
                </a:solidFill>
              </a:rPr>
              <a:t>.narrative-insight__evidence {</a:t>
            </a:r>
          </a:p>
          <a:p>
            <a:pPr>
              <a:spcAft>
                <a:spcPts val="600"/>
              </a:spcAft>
            </a:pPr>
            <a:r>
              <a:rPr sz="1400">
                <a:solidFill>
                  <a:srgbClr val="1F2937"/>
                </a:solidFill>
              </a:rPr>
              <a:t>display: grid;</a:t>
            </a:r>
          </a:p>
          <a:p>
            <a:pPr>
              <a:spcAft>
                <a:spcPts val="600"/>
              </a:spcAft>
            </a:pPr>
            <a:r>
              <a:rPr sz="1400">
                <a:solidFill>
                  <a:srgbClr val="1F2937"/>
                </a:solidFill>
              </a:rPr>
              <a:t>grid-template-columns: repeat(3, 1fr);</a:t>
            </a:r>
          </a:p>
          <a:p>
            <a:pPr>
              <a:spcAft>
                <a:spcPts val="600"/>
              </a:spcAft>
            </a:pPr>
            <a:r>
              <a:rPr sz="1400">
                <a:solidFill>
                  <a:srgbClr val="1F2937"/>
                </a:solidFill>
              </a:rPr>
              <a:t>gap: 0;</a:t>
            </a:r>
          </a:p>
          <a:p>
            <a:pPr>
              <a:spcAft>
                <a:spcPts val="600"/>
              </a:spcAft>
            </a:pPr>
            <a:r>
              <a:rPr sz="1400">
                <a:solidFill>
                  <a:srgbClr val="1F2937"/>
                </a:solidFill>
              </a:rPr>
              <a:t>border-top: 1px solid #e5e1d8;</a:t>
            </a:r>
          </a:p>
          <a:p>
            <a:pPr>
              <a:spcAft>
                <a:spcPts val="600"/>
              </a:spcAft>
            </a:pPr>
            <a:r>
              <a:rPr sz="1400">
                <a:solidFill>
                  <a:srgbClr val="1F2937"/>
                </a:solidFill>
              </a:rPr>
              <a:t>border-bottom: 1px solid #e5e1d8;</a:t>
            </a:r>
          </a:p>
          <a:p>
            <a:pPr>
              <a:spcAft>
                <a:spcPts val="600"/>
              </a:spcAft>
            </a:pPr>
            <a:r>
              <a:rPr sz="1400">
                <a:solidFill>
                  <a:srgbClr val="1F2937"/>
                </a:solidFill>
              </a:rPr>
              <a:t>}</a:t>
            </a:r>
          </a:p>
          <a:p>
            <a:pPr>
              <a:spcAft>
                <a:spcPts val="600"/>
              </a:spcAft>
            </a:pPr>
            <a:r>
              <a:rPr sz="1400">
                <a:solidFill>
                  <a:srgbClr val="1F2937"/>
                </a:solidFill>
              </a:rPr>
              <a:t>.narrative-insight__point {</a:t>
            </a:r>
          </a:p>
          <a:p>
            <a:pPr>
              <a:spcAft>
                <a:spcPts val="600"/>
              </a:spcAft>
            </a:pPr>
            <a:r>
              <a:rPr sz="1400">
                <a:solidFill>
                  <a:srgbClr val="1F2937"/>
                </a:solidFill>
              </a:rPr>
              <a:t>padding: 1rem 1.1rem;</a:t>
            </a:r>
          </a:p>
          <a:p>
            <a:pPr>
              <a:spcAft>
                <a:spcPts val="600"/>
              </a:spcAft>
            </a:pPr>
            <a:r>
              <a:rPr sz="1400">
                <a:solidFill>
                  <a:srgbClr val="1F2937"/>
                </a:solidFill>
              </a:rPr>
              <a:t>border-right: 1px solid #e5e1d8;</a:t>
            </a:r>
          </a:p>
          <a:p>
            <a:pPr>
              <a:spcAft>
                <a:spcPts val="600"/>
              </a:spcAft>
            </a:pPr>
            <a:r>
              <a:rPr sz="1400">
                <a:solidFill>
                  <a:srgbClr val="1F2937"/>
                </a:solidFill>
              </a:rPr>
              <a:t>}</a:t>
            </a:r>
          </a:p>
          <a:p>
            <a:pPr>
              <a:spcAft>
                <a:spcPts val="600"/>
              </a:spcAft>
            </a:pPr>
            <a:r>
              <a:rPr sz="1400">
                <a:solidFill>
                  <a:srgbClr val="1F2937"/>
                </a:solidFill>
              </a:rPr>
              <a:t>.narrative-insight__point:last-child {</a:t>
            </a:r>
          </a:p>
          <a:p>
            <a:pPr>
              <a:spcAft>
                <a:spcPts val="600"/>
              </a:spcAft>
            </a:pPr>
            <a:r>
              <a:rPr sz="1400">
                <a:solidFill>
                  <a:srgbClr val="1F2937"/>
                </a:solidFill>
              </a:rPr>
              <a:t>border-right: none;</a:t>
            </a:r>
          </a:p>
          <a:p>
            <a:pPr>
              <a:spcAft>
                <a:spcPts val="600"/>
              </a:spcAft>
            </a:pPr>
            <a:r>
              <a:rPr sz="1400">
                <a:solidFill>
                  <a:srgbClr val="1F2937"/>
                </a:solidFill>
              </a:rPr>
              <a:t>}</a:t>
            </a:r>
          </a:p>
          <a:p>
            <a:pPr>
              <a:spcAft>
                <a:spcPts val="600"/>
              </a:spcAft>
            </a:pPr>
            <a:r>
              <a:rPr sz="1400">
                <a:solidFill>
                  <a:srgbClr val="1F2937"/>
                </a:solidFill>
              </a:rPr>
              <a:t>.narrative-insight__value {</a:t>
            </a:r>
          </a:p>
          <a:p>
            <a:pPr>
              <a:spcAft>
                <a:spcPts val="600"/>
              </a:spcAft>
            </a:pPr>
            <a:r>
              <a:rPr sz="1400">
                <a:solidFill>
                  <a:srgbClr val="1F2937"/>
                </a:solidFill>
              </a:rPr>
              <a:t>...</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২: টাকার হিসাব</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এনজিও খাত বোঝার জন্য প্রথমে টাকার হিসাব বুঝতে হবে। বাংলাদেশের এনজিওগুলো কোথা থেকে টাকা পায়? দুটো প্রধান উৎস: বিদেশি অনুদান আর নিজস্ব আয়। তবে গত দুই দশকে এই মিশ্রণটা নাটকীয়ভাবে বদলে গেছে। এই চার্টটা দেখুন:</a:t>
            </a:r>
          </a:p>
          <a:p>
            <a:pPr>
              <a:spcAft>
                <a:spcPts val="600"/>
              </a:spcAft>
            </a:pPr>
            <a:r>
              <a:rPr sz="1400">
                <a:solidFill>
                  <a:srgbClr val="1F2937"/>
                </a:solidFill>
              </a:rPr>
              <a:t>window.PLOTLYENV=window.PLOTLYENV || {};                                if (document.getElementById("2dbe3856-cce3-40db-adf4-ea49eaf40047")) {                    Plotly.newPlot(                        "2dbe3856-cce3-40db-adf4-ea49eaf40047",                        [{"marker":{"color":["#8e44ad","#8e44ad","#8e44ad","#8e44ad","#8e44ad","#8e44ad","#8e44ad","#8e44ad","#8e44ad","#8e44ad","#8e44ad","#8e44ad","#8e44ad","#8e44ad","#8e44ad","#8e44ad","#c0392b","#c0392b","#c0392b","#c0392b","#c0392b","#c0392b","#c0392b","#c0392b","#c0392b","#c0392b"]},"text":["$400M","","","$460M","","","$580M","","","$700M","","","$800M","","","$900M","","","$830M","","","$770M","","","$750M",""],"textposition":"outside","x":["2000","2001","2002","2003","2004","2005","2006","2007","2008","2009","2010","2011","2012","2013","2014","2015","2016","2017","2018","2019","2020","2021","2022","2023","2024","2025"],"y":[400,420,440,460,490,530,580,620,660,700,740,770,800,830,870,900,880,850,830,810,780,770,760,755,750,745],"type":"bar"}],                        {"template":{"data":{"histogram2dcontour":[{"type":"histogram2dcontour","colorbar":{"outlinewidth":0,"ticks":""},"colorscale":[[0.0,"#0d0887"],[0.1111111111111111,"#46039f"],[0.2222222222222222,...</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৩: চাকরি, সেবা, আর ছায়া সরকার</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এনজিও খাত শুধু সেবা দেয় না, কর্মসংস্থানও তৈরি করে। বাংলাদেশে এনজিও খাতে কত মানুষ কাজ করে? এই চার্টটা দেখুন:</a:t>
            </a:r>
          </a:p>
          <a:p>
            <a:pPr>
              <a:spcAft>
                <a:spcPts val="600"/>
              </a:spcAft>
            </a:pPr>
            <a:r>
              <a:rPr sz="1400">
                <a:solidFill>
                  <a:srgbClr val="1F2937"/>
                </a:solidFill>
              </a:rPr>
              <a:t>window.PLOTLYENV=window.PLOTLYENV || {};                                if (document.getElementById("d376105c-9f8e-467e-ac70-ffdcca372547")) {                    Plotly.newPlot(                        "d376105c-9f8e-467e-ac70-ffdcca372547",                        [{"marker":{"color":["#c0392b","#c0392b","#e74c3c","#2980b9"]},"text":["5 লাখ","20 লাখ","25 লাখ","15 লাখ"],"textposition":"outside","x":["সরাসরি কর্মী","স্বেচ্ছাসেবক ও\nখণ্ডকালীন কর্মী","মোট এনজিও\nকর্মী","সরকারি\nকর্মচারী"],"y":[5.0,20.0,25.0,15.0],"type":"bar"}],                        {"template":{"data":{"histogram2dcontour":[{"type":"histogram2dcontour","colorbar":{"outlinewidth":0,"ticks":""},"colorscale":[[0.0,"#0d0887"],[0.1111111111111111,"#46039f"],[0.2222222222222222,"#7201a8"],[0.3333333333333333,"#9c179e"],[0.4444444444444444,"#bd3786"],[0.5555555555555556,"#d8576b"],[0.6666666666666666,"#ed7953"],[0.7777777777777778,"#fb9f3a"],[0.8888888888888888,"#fdca26"],[1.0,"#f0f921"]]}],"choropleth":[{"type":"choropleth","colorbar":{"outlinewidth":0,"ticks":""}}],"histogram2d":[{"type":"histogram2d","colorbar":{"outlinewidth":0,"ticks":""},"colorscale":[[0.0,"#0d0887"],[0.1111111111111111,"#46039f"],[0.2222222222222222,"#7201a8"],[0.3333333333333333,"#9c179e"],[0.4444444444444444,"#bd3786"],[0.5555555555555556,"#d8576b"],[0.6666666666666666,"#ed7953"]...</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৪: সরকার বনাম এনজিও</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সরকার এবং এনজিওর মধ্যে সম্পর্কটা সবসময়ই জটিল ছিল। একদিকে সরকার এনজিওদের দরকার, কারণ এরা সরকারের অক্ষমতা ঢেকে রাখে। অন্যদিকে সরকার এনজিওদের ভয় পায়, কারণ এদের নিজস্ব ক্ষমতা, অর্থ, আর আন্তর্জাতিক সংযোগ আছে।</a:t>
            </a:r>
          </a:p>
          <a:p>
            <a:pPr>
              <a:spcAft>
                <a:spcPts val="600"/>
              </a:spcAft>
            </a:pPr>
            <a:r>
              <a:rPr sz="1400">
                <a:solidFill>
                  <a:srgbClr val="1F2937"/>
                </a:solidFill>
              </a:rPr>
              <a:t>সরকার আর এনজিও কে কত খরচ করে? এই তুলনাটা চমকপ্রদ:</a:t>
            </a:r>
          </a:p>
          <a:p>
            <a:pPr>
              <a:spcAft>
                <a:spcPts val="600"/>
              </a:spcAft>
            </a:pPr>
            <a:r>
              <a:rPr sz="1400">
                <a:solidFill>
                  <a:srgbClr val="1F2937"/>
                </a:solidFill>
              </a:rPr>
              <a:t>window.PLOTLYENV=window.PLOTLYENV || {};                                if (document.getElementById("26d1d459-6100-402c-a8ce-e0c55e097364")) {                    Plotly.newPlot(                        "26d1d459-6100-402c-a8ce-e0c55e097364",                        [{"marker":{"color":"#2980b9"},"name":"সরকার","text":["2.0%","1.1%","1.7%","0.2%","0.3%"],"textposition":"outside","x":["শিক্ষা","স্বাস্থ্য","সামাজিক\nসুরক্ষা","ক্ষুদ্রঋণ ও\nআর্থিক সেবা","দুর্যোগ\nব্যবস্থাপনা"],"y":[2.0,1.1,1.7,0.2,0.3],"type":"bar"},{"marker":{"color":"#c0392b"},"name":"এনজিও","text":["0.8%","0.5%","0.9%","1.5%","0.4%"],"textposition":"outside","x":["শিক্ষা","স্বাস্থ্য","সামাজিক\nসুরক্ষা","ক্ষুদ্রঋণ ও\nআর্থিক সেবা","দুর্যোগ\nব্যবস্থাপনা"],"y":[0.8,0.5,0.9,1.5,0.4],"type":"bar"}],                        {"template":{"data":{"histogram2dcontour":[{"type":"histogram2dcontour","colorbar":{"outlinewidth":0,"ticks":""},"colorscale":[[0.0,"#0d0887"],[0.1111111111111111,"#46039f"],[0.2222222222222222,"#7201a8"],[0.3333333333333333,"#9c179e"],[0.4444444444444444,"#bd3786"],[0.5555555555555556,"#d8576b"],[0.6666666666666666,"#ed7953"],[0.7777777777777778,"#fb9f3a"],[0.8888888888888888,"#fdca26"],[1.0...</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৫: পৃথিবী কী বলছে?</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বাংলাদেশের এনজিও খাত কি অনন্য? একটা আন্তর্জাতিক তুলনা করলে বোঝা যায়:</a:t>
            </a:r>
          </a:p>
          <a:p>
            <a:pPr>
              <a:spcAft>
                <a:spcPts val="600"/>
              </a:spcAft>
            </a:pPr>
            <a:r>
              <a:rPr sz="1400">
                <a:solidFill>
                  <a:srgbClr val="1F2937"/>
                </a:solidFill>
              </a:rPr>
              <a:t>window.PLOTLYENV=window.PLOTLYENV || {};                                if (document.getElementById("dae11680-d61b-46f8-bd28-ce5bf5894d45")) {                    Plotly.newPlot(                        "dae11680-d61b-46f8-bd28-ce5bf5894d45",                        [{"marker":{"color":["#e74c3c","#e74c3c","#e67e22","#7f8c8d","#7f8c8d","#7f8c8d"]},"text":["6.0%","5.4%","3.5%","2.8%","2.0%","1.5%"],"textposition":"outside","x":["বাংলাদেশ","নেদারল্যান্ডস","কেনিয়া","যুক্তরাজ্য","ভারত","ফিলিপাইন"],"y":[6.0,5.4,3.5,2.8,2.0,1.5],"type":"bar"}],                        {"template":{"data":{"histogram2dcontour":[{"type":"histogram2dcontour","colorbar":{"outlinewidth":0,"ticks":""},"colorscale":[[0.0,"#0d0887"],[0.1111111111111111,"#46039f"],[0.2222222222222222,"#7201a8"],[0.3333333333333333,"#9c179e"],[0.4444444444444444,"#bd3786"],[0.5555555555555556,"#d8576b"],[0.6666666666666666,"#ed7953"],[0.7777777777777778,"#fb9f3a"],[0.8888888888888888,"#fdca26"],[1.0,"#f0f921"]]}],"choropleth":[{"type":"choropleth","colorbar":{"outlinewidth":0,"ticks":""}}],"histogram2d":[{"type":"histogram2d","colorbar":{"outlinewidth":0,"ticks":""},"colorscale":[[0.0,"#0d0887"],[0.1111111111111111,"#46039f"],[0.2222222222222222,"#7201a8"],[0.3333333333333333,"#9c179e"],[0.4444444444444444,"#bd3786"],[0.5555555555555556,"#d8576b"],[0.6666666666666666,"#ed7953"],[0.7777777777777778,"#fb9...</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৬: ভবিষ্যতের প্রশ্ন</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এখন আসল প্রশ্নে আসি: এনজিও ছাড়া বাংলাদেশ চলবে কি?</a:t>
            </a:r>
          </a:p>
          <a:p>
            <a:pPr>
              <a:spcAft>
                <a:spcPts val="600"/>
              </a:spcAft>
            </a:pPr>
            <a:r>
              <a:rPr sz="1400">
                <a:solidFill>
                  <a:srgbClr val="1F2937"/>
                </a:solidFill>
              </a:rPr>
              <a:t>সংক্ষিপ্ত উত্তর: না। এই মুহূর্তে চলবে না।</a:t>
            </a:r>
          </a:p>
          <a:p>
            <a:pPr>
              <a:spcAft>
                <a:spcPts val="600"/>
              </a:spcAft>
            </a:pPr>
            <a:r>
              <a:rPr sz="1400">
                <a:solidFill>
                  <a:srgbClr val="1F2937"/>
                </a:solidFill>
              </a:rPr>
              <a:t>BRAC এর ৪৮,০০০ স্কুল বন্ধ হলে ১১ লাখ শিশু পড়াশোনা থেকে ছিটকে পড়বে। গ্রামীণ ব্যাংক আর ASA বন্ধ হলে ৩ কোটি নারী ক্ষুদ্রঋণ হারাবে। এনজিও পরিচালিত স্বাস্থ্যকেন্দ্রগুলো বন্ধ হলে গ্রামীণ এলাকায় প্রাথমিক স্বাস্থ্যসেবা প্রায় অর্ধেক কমে যাবে। দুর্যোগ সতর্কতা ব্যবস্থার ৫৫% ভেঙে পড়বে। সাইক্লোনে মৃত্যুর সংখ্যা আবার বাড়বে।</a:t>
            </a:r>
          </a:p>
          <a:p>
            <a:pPr>
              <a:spcAft>
                <a:spcPts val="600"/>
              </a:spcAft>
            </a:pPr>
            <a:r>
              <a:rPr sz="1400">
                <a:solidFill>
                  <a:srgbClr val="1F2937"/>
                </a:solidFill>
              </a:rPr>
              <a:t>কিন্তু দীর্ঘমেয়াদে? একটা দেশ চিরকাল এনজিওর ওপর নির্ভর করে চলতে পারে না। তিনটা কারণে।</a:t>
            </a:r>
          </a:p>
          <a:p>
            <a:pPr>
              <a:spcAft>
                <a:spcPts val="600"/>
              </a:spcAft>
            </a:pPr>
            <a:r>
              <a:rPr sz="1400">
                <a:solidFill>
                  <a:srgbClr val="1F2937"/>
                </a:solidFill>
              </a:rPr>
              <a:t>প্রথমত, বিদেশি অর্থায়ন কমছে। বাংলাদেশ LDC থেকে বের হচ্ছে ২০২৬ সালে। উন্নয়ন সাহায্যের শর্ত বদলে যাবে। দাতা দেশগুলো আফ্রিকা আর জলবায়ু সংকটে মনোযোগ দিচ্ছে। বাংলাদেশ ধীরে ধীরে সাহায্যের তালিকা থেকে সরে যাবে। এনজিওগুলো যতই নিজস্ব আয় বাড়াক, বিদেশি অনুদান কমলে ছোট ও মাঝারি এনজিওগুলো টিকতে পারবে না।</a:t>
            </a:r>
          </a:p>
          <a:p>
            <a:pPr>
              <a:spcAft>
                <a:spcPts val="600"/>
              </a:spcAft>
            </a:pPr>
            <a:r>
              <a:rPr sz="1400">
                <a:solidFill>
                  <a:srgbClr val="1F2937"/>
                </a:solidFill>
              </a:rPr>
              <a:t>দ্বিতীয়ত, জবাবদিহিতার সমস্যা। সরকার নির্বাচিত, এনজিও না। সরকার জনগণের কাছে জবাবদিহি, এনজিও দাতাদের কাছে। একটা দেশের মৌলিক সেবা যখন অনির্বাচিত প্রতিষ্ঠানের হাতে থাকে, তখন গণতান্ত্রিক দায়বদ্ধতার প্রশ্ন ওঠে। BRAC যদি কাল সিদ্ধান্ত নেয় ৪৮,০০০ স্কুল বন্ধ করবে, বাংলাদেশের মানুষ কিছু করতে পারবে না। এটা সরকারি স্কুল হলে মানুষ ভোটের মাধ্যমে চাপ দিতে পারত।</a:t>
            </a:r>
          </a:p>
          <a:p>
            <a:pPr>
              <a:spcAft>
                <a:spcPts val="600"/>
              </a:spcAft>
            </a:pPr>
            <a:r>
              <a:rPr sz="1400">
                <a:solidFill>
                  <a:srgbClr val="1F2937"/>
                </a:solidFill>
              </a:rPr>
              <a:t>তৃতীয়ত, রাষ্ট্র গড়ার প্রশ্ন। যতদিন এনজিও সেবা দেবে, ততদিন সরকারের ওপর চাপ কম থাকবে নিজে সক্ষমতা তৈরি করার। এটা একটা paradox। এনজিও যত ভালো কাজ করে, রাষ্ট্র তত দুর্বল থাকে। কারণ রাষ্ট্রের আর শেখার, বড় হওয়ার, সক্ষম হওয়ার তাগিদ থাকে না।</a:t>
            </a:r>
          </a:p>
          <a:p>
            <a:pPr>
              <a:spcAft>
                <a:spcPts val="600"/>
              </a:spcAft>
            </a:pPr>
            <a:r>
              <a:rPr sz="1400">
                <a:solidFill>
                  <a:srgbClr val="1F2937"/>
                </a:solidFill>
              </a:rPr>
              <a:t>তাহলে সমাধান কী?</a:t>
            </a:r>
          </a:p>
          <a:p>
            <a:pPr>
              <a:spcAft>
                <a:spcPts val="600"/>
              </a:spcAft>
            </a:pPr>
            <a:r>
              <a:rPr sz="1400">
                <a:solidFill>
                  <a:srgbClr val="1F2937"/>
                </a:solidFill>
              </a:rPr>
              <a:t>এনজিও বন্ধ করা না। সেটা হবে আত্মঘাতী। সমাধান হলো ধীরে ধীরে দায়িত্ব হস্তান্তর। এনজিওরা যা...</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1E3A5F"/>
        </a:solidFill>
        <a:effectLst/>
      </p:bgPr>
    </p:bg>
    <p:spTree>
      <p:nvGrpSpPr>
        <p:cNvPr id="1" name=""/>
        <p:cNvGrpSpPr/>
        <p:nvPr/>
      </p:nvGrpSpPr>
      <p:grpSpPr/>
      <p:sp>
        <p:nvSpPr>
          <p:cNvPr id="2" name="TextBox 1"/>
          <p:cNvSpPr txBox="1"/>
          <p:nvPr/>
        </p:nvSpPr>
        <p:spPr>
          <a:xfrm>
            <a:off x="914400" y="2286000"/>
            <a:ext cx="10058400" cy="914400"/>
          </a:xfrm>
          <a:prstGeom prst="rect">
            <a:avLst/>
          </a:prstGeom>
          <a:noFill/>
        </p:spPr>
        <p:txBody>
          <a:bodyPr wrap="none">
            <a:spAutoFit/>
          </a:bodyPr>
          <a:lstStyle/>
          <a:p>
            <a:pPr algn="ctr"/>
            <a:r>
              <a:rPr sz="3200" b="1">
                <a:solidFill>
                  <a:srgbClr val="FFFFFF"/>
                </a:solidFill>
              </a:rPr>
              <a:t>BDPolicy Lab</a:t>
            </a:r>
          </a:p>
        </p:txBody>
      </p:sp>
      <p:sp>
        <p:nvSpPr>
          <p:cNvPr id="3" name="TextBox 2"/>
          <p:cNvSpPr txBox="1"/>
          <p:nvPr/>
        </p:nvSpPr>
        <p:spPr>
          <a:xfrm>
            <a:off x="914400" y="3474720"/>
            <a:ext cx="10058400" cy="914400"/>
          </a:xfrm>
          <a:prstGeom prst="rect">
            <a:avLst/>
          </a:prstGeom>
          <a:noFill/>
        </p:spPr>
        <p:txBody>
          <a:bodyPr wrap="none">
            <a:spAutoFit/>
          </a:bodyPr>
          <a:lstStyle/>
          <a:p>
            <a:pPr algn="ctr"/>
            <a:r>
              <a:rPr sz="1100">
                <a:solidFill>
                  <a:srgbClr val="93C5FD"/>
                </a:solidFill>
              </a:rPr>
              <a:t>Data sources: Bangladesh Bank, FRED, BLS, World Bank, UN Comtrade, EIA</a:t>
            </a:r>
          </a:p>
          <a:p>
            <a:pPr algn="ctr"/>
            <a:r>
              <a:rPr sz="1100">
                <a:solidFill>
                  <a:srgbClr val="93C5FD"/>
                </a:solidFill>
              </a:rPr>
              <a:t>Open-access research • AI-augmented analysis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Steve Canny</cp:lastModifiedBy>
  <cp:revision>1</cp:revision>
  <dcterms:created xsi:type="dcterms:W3CDTF">2013-01-27T09:14:16Z</dcterms:created>
  <dcterms:modified xsi:type="dcterms:W3CDTF">2013-01-27T09:15:58Z</dcterms:modified>
  <cp:category/>
</cp:coreProperties>
</file>