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আবাসনে কালো টাকা: কে কিনছে ফ্ল্যাট?</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রফিক সাহেবের ফ্ল্যাট</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গুলশানের একটা নতুন অ্যাপার্টমেন্ট কমপ্লেক্স। চকচকে কাচের বিল্ডিং, সুইমিং পুল, জিম, ২৪ ঘণ্টা সিকিউরিটি। ১৮ তলা, মোট ৫৪টা ফ্ল্যাট। প্রতিটার দাম ৩ থেকে ৫ কোটি টাকা। বিল্ডিংটা তৈরি হয়েছে ২০২২ সালে। তিন বছর হয়ে গেছে।</a:t>
            </a:r>
          </a:p>
          <a:p>
            <a:pPr>
              <a:spcAft>
                <a:spcPts val="600"/>
              </a:spcAft>
            </a:pPr>
            <a:r>
              <a:rPr sz="1400">
                <a:solidFill>
                  <a:srgbClr val="1F2937"/>
                </a:solidFill>
              </a:rPr>
              <a:t>কয়টা ফ্ল্যাটে মানুষ থাকে? ১৮টা। বাকি ৩৬টা খালি। অন্ধকার। রাতে বিল্ডিংয়ের দিকে তাকালে দেখবেন দুই-তৃতীয়াংশ জানালায় আলো নেই। কেউ থাকে না। কিন্তু প্রতিটা ফ্ল্যাটের মালিক আছে। রেজিস্ট্রি হয়ে গেছে। টাকা দেওয়া হয়ে গেছে।</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সাদা হওয়ার কারখানা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কালো টাকা সাদা করার সুযোগ নতুন কিছু না। ১৯৭৫ সাল থেকে বিভিন্ন সময়ে এই সুযোগ দেওয়া হয়েছে। কিন্তু ২০০৯ সালের পর থেকে এটা প্রায় স্থায়ী নীতি হয়ে গেছে। প্রতিটা বাজেটে এটা থাকে। আর রিয়েল এস্টেটে বিনিয়োগ করলে সবচেয়ে কম কর দিতে হয়, মাত্র ১০%।</a:t>
            </a:r>
          </a:p>
          <a:p>
            <a:pPr>
              <a:spcAft>
                <a:spcPts val="600"/>
              </a:spcAft>
            </a:pPr>
            <a:r>
              <a:rPr sz="1400">
                <a:solidFill>
                  <a:srgbClr val="1F2937"/>
                </a:solidFill>
              </a:rPr>
              <a:t>তুলনা করুন: একজন সৎ চাকরিজীবী তাঁর আয়ের ওপর ২৫-৩০% কর দেন। আর একজন দুর্নীতিবাজ কালো টাকা দিয়ে ফ্ল্যাট কিনলে দেন মাত্র ১০%। কে বেশি লাভবান?</a:t>
            </a:r>
          </a:p>
          <a:p>
            <a:pPr>
              <a:spcAft>
                <a:spcPts val="600"/>
              </a:spcAft>
            </a:pPr>
            <a:r>
              <a:rPr sz="1400">
                <a:solidFill>
                  <a:srgbClr val="1F2937"/>
                </a:solidFill>
              </a:rPr>
              <a:t>window.PLOTLYENV=window.PLOTLYENV || {};                                if (document.getElementById("fbd995f5-42e8-403f-8004-5d0103dc7562")) {                    Plotly.newPlot(                        "fbd995f5-42e8-403f-8004-5d0103dc7562",                        [{"marker":{"color":"#2c3e50"},"name":"মোট সাদা করা","x":["2015","2016","2017","2018","2019","2020","2021","2022","2023","2024","2025"],"y":[2100,2800,3200,3500,4100,4800,5200,6000,6800,7500,8200],"type":"bar"},{"marker":{"color":"#e74c3c"},"name":"রিয়েল এস্টেটে","x":["2015","2016","2017","2018","2019","2020","2021","2022","2023","2024","2025"],"y":[1365,1820,2080,2275,2870,3360,3640,4200,4760,5250,5740],"type":"bar"}],                        {"template":{"data":{"histogram2dcontour":[{"type":"histogram2dcontour","colorbar":{"outlinewidth":0,"ticks":""},"colorscale":[[0.0,"#0d0887"],[0.1111111111111111,"#46039f"],[0.2222222222222222,"#7201a8"],[0.3333333333333333,"#9c179e"],[0.4444444444444444,"#bd3786"],[0.5555555555555556,"#d8576b"],[0.6666666666666666,"#ed7953"],[0.77...</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ফ্ল্যাটের দাম কার জন্য?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ঢাকায় একটা ১,২০০ বর্গফুটের ফ্ল্যাটের দাম কত? এলাকার ওপর নির্ভর করে ৬০ লাখ থেকে ৩ কোটি টাকা। গুলশান, বনানী, বারিধারায় ৩-৫ কোটি। উত্তরা, মিরপুরে ৬০ লাখ থেকে ১.৫ কোটি। মোহাম্মদপুর, ধানমন্ডিতে ১-২.৫ কোটি।</a:t>
            </a:r>
          </a:p>
          <a:p>
            <a:pPr>
              <a:spcAft>
                <a:spcPts val="600"/>
              </a:spcAft>
            </a:pPr>
            <a:r>
              <a:rPr sz="1400">
                <a:solidFill>
                  <a:srgbClr val="1F2937"/>
                </a:solidFill>
              </a:rPr>
              <a:t>আর ঢাকায় একজন মধ্যবিত্ত পরিবারের মাসিক আয় কত? গড়ে ৫০-৬০ হাজার টাকা। বছরে ৬-৭ লাখ।</a:t>
            </a:r>
          </a:p>
          <a:p>
            <a:pPr>
              <a:spcAft>
                <a:spcPts val="600"/>
              </a:spcAft>
            </a:pPr>
            <a:r>
              <a:rPr sz="1400">
                <a:solidFill>
                  <a:srgbClr val="1F2937"/>
                </a:solidFill>
              </a:rPr>
              <a:t>window.PLOTLYENV=window.PLOTLYENV || {};                                if (document.getElementById("0b9424b8-6a50-4b67-b500-3bba58f1440b")) {                    Plotly.newPlot(                        "0b9424b8-6a50-4b67-b500-3bba58f1440b",                        [{"marker":{"color":["#e74c3c","#1a5276","#1a5276","#1a5276","#1a5276","#1a5276","#1a5276"]},"text":["18x","24x","45x","12x","10x","8x","9x"],"textposition":"outside","x":["ঢাকা","মুম্বাই","হংকং","লন্ডন","ব্যাংকক","কুয়ালালামপুর","জাকার্তা"],"y":[18,24,45,12,10,8,9],"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খালি ফ্ল্যাটের শহর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ঢাকায় কত ফ্ল্যাট খালি পড়ে আছে? সঠিক সংখ্যা কেউ জানে না, কারণ সরকার এই তথ্য সংগ্রহ করে না। কিন্তু বিভিন্ন গবেষণা ও REHAB (Real Estate and Housing Association of Bangladesh) এর তথ্য থেকে একটা আন্দাজ পাওয়া যায়।</a:t>
            </a:r>
          </a:p>
          <a:p>
            <a:pPr>
              <a:spcAft>
                <a:spcPts val="600"/>
              </a:spcAft>
            </a:pPr>
            <a:r>
              <a:rPr sz="1400">
                <a:solidFill>
                  <a:srgbClr val="1F2937"/>
                </a:solidFill>
              </a:rPr>
              <a:t>window.PLOTLYENV=window.PLOTLYENV || {};                                if (document.getElementById("168deb4b-9a5b-46d4-a51f-8131e65bee38")) {                    Plotly.newPlot(                        "168deb4b-9a5b-46d4-a51f-8131e65bee38",                        [{"marker":{"color":"#3498db"},"name":"বসবাসরত ফ্ল্যাট (হাজার)","x":["২০১৬","২০১৮","২০২০","২০২২","২০২৪"],"y":[280,310,330,350,370],"type":"bar"},{"marker":{"color":"#95a5a6"},"name":"খালি ফ্ল্যাট (হাজার)","text":["35K","42K","50K","62K","75K"],"textposition":"outside","x":["২০১৬","২০১৮","২০২০","২০২২","২০২৪"],"y":[35,42,50,62,75],"type":"bar"}],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ব্যাংকের ভূমিকা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রিয়েল এস্টেটে কালো টাকার প্রবাহ শুধু ক্যাশে হয় না। ব্যাংকিং ব্যবস্থাও এতে গভীরভাবে জড়িত।</a:t>
            </a:r>
          </a:p>
          <a:p>
            <a:pPr>
              <a:spcAft>
                <a:spcPts val="600"/>
              </a:spcAft>
            </a:pPr>
            <a:r>
              <a:rPr sz="1400">
                <a:solidFill>
                  <a:srgbClr val="1F2937"/>
                </a:solidFill>
              </a:rPr>
              <a:t>window.PLOTLYENV=window.PLOTLYENV || {};                                if (document.getElementById("8dd93e7d-2958-41f8-8a88-d1e8ea5e9c3a")) {                    Plotly.newPlot(                        "8dd93e7d-2958-41f8-8a88-d1e8ea5e9c3a",                        [{"line":{"color":"#e74c3c","width":3},"mode":"lines+markers","name":"রিয়েল এস্টেট ঋণ প্রবৃদ্ধি","x":[2015,2016,2017,2018,2019,2020,2021,2022,2023,2024,2025],"y":[18.5,16.2,14.8,17.5,19.2,12.5,15.8,18.0,16.5,14.2,15.5],"type":"scatter"},{"line":{"color":"#1a5276","dash":"dash","width":2},"mode":"lines+markers","name":"সামগ্রিক ঋণ প্রবৃদ্ধি","x":[2015,2016,2017,2018,2019,2020,2021,2022,2023,2024,2025],"y":[13.5,14.2,12.8,13.5,12.0,8.5,10.2,12.5,11.8,10.5,11.2],"type":"scatter"},{"fill":"toself","fillcolor":"rgba(231,76,60,0.08)","hoverinfo":"skip","line":{"width":0},"showlegend":false,"x":[2015,2016,2017,2018,2019,2020,2021,2022,2023,2024,2025,2025,2024,2023,2022,2021,2020,2019,2018,2017,2016,2015],"y":[18.5,16.2,14.8,17.5,19.2,12.5,15.8,18.0,16.5,14.2,15.5,11.2,10.5,11.8,12.5,10.2,8.5,12.0,13.5,12.8,14.2,13.5],"type":"scatter"}],                        {"template":{"data":{"histogram2dcontour":[{"type":"histogram2dcontour","colorbar":{"outlinewidth":0,"ticks":""},"colorscale":[[0.0,"#0d0887"],[0.1111111111111111,"#46039f"],[0.2222222222222222,"#7201a8"],[0.3333333333333...</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যেত, কী করা হয়নি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সমাধান কি জটিল? না। সমাধানগুলো পরিষ্কার, পরীক্ষিত, আর বাস্তবায়নযোগ্য। অন্য দেশ করে দেখিয়েছে।</a:t>
            </a:r>
          </a:p>
          <a:p>
            <a:pPr>
              <a:spcAft>
                <a:spcPts val="600"/>
              </a:spcAft>
            </a:pPr>
            <a:r>
              <a:rPr sz="1400">
                <a:solidFill>
                  <a:srgbClr val="1F2937"/>
                </a:solidFill>
              </a:rPr>
              <a:t>প্রথমত, কালো টাকা সাদা করার সুযোগ বন্ধ করা। এটা সবচেয়ে মৌলিক পদক্ষেপ। যতদিন এই সুযোগ থাকবে, ততদিন কালো টাকা তৈরির প্রেরণা থাকবে। ভারত ২০১৬ সালে কালো টাকা সাদা করার একটা সময়সীমা দিয়ে তারপর কঠোর শাস্তির বিধান করেছে (Black Money Act, 2015)। বাংলাদেশে বছরের পর বছর এই সুযোগ চলতে থাকে, কোনো সময়সীমা নেই, কোনো শাস্তি নেই।</a:t>
            </a:r>
          </a:p>
          <a:p>
            <a:pPr>
              <a:spcAft>
                <a:spcPts val="600"/>
              </a:spcAft>
            </a:pPr>
            <a:r>
              <a:rPr sz="1400">
                <a:solidFill>
                  <a:srgbClr val="1F2937"/>
                </a:solidFill>
              </a:rPr>
              <a:t>দ্বিতীয়ত, সম্পত্তি রেজিস্ট্রেশন বাজারমূল্যে করা। এখন ঢাকায় ২ কোটি টাকার ফ্ল্যাট ৬০ লাখে রেজিস্ট্রি হয়। এই গ্যাপটা কালো টাকা লুকানোর সবচেয়ে বড় সুযোগ। যদি রেজিস্ট্রেশন বাজারমূল্যে হয়, তাহলে ক্রেতাকে পুরো টাকার উৎস দেখাতে হবে। সরকারও বেশি রেজিস্ট্রেশন ফি পাবে।</a:t>
            </a:r>
          </a:p>
          <a:p>
            <a:pPr>
              <a:spcAft>
                <a:spcPts val="600"/>
              </a:spcAft>
            </a:pPr>
            <a:r>
              <a:rPr sz="1400">
                <a:solidFill>
                  <a:srgbClr val="1F2937"/>
                </a:solidFill>
              </a:rPr>
              <a:t>তৃতীয়ত, খালি ফ্ল্যাটের ওপর কর। কানাডার ভ্যানকুভার "Empty Homes Tax" চালু করেছে: খালি ফ্ল্যাটের ওপর বছরে ৩% কর। অস্ট্রেলিয়ার মেলবোর্নে ১%। ফ্রান্সে ১২.৫% পর্যন্ত। ঢাকায় এটা চালু হলে দুটো জিনিস হবে: খালি ফ্ল্যাট ভাড়ায় আসবে (সাশ্রয়ী আবাসন বাড়বে), আর বিনিয়োগ হিসেবে ফ্ল্যাট কেনার প্রবণতা কমবে।</a:t>
            </a:r>
          </a:p>
          <a:p>
            <a:pPr>
              <a:spcAft>
                <a:spcPts val="600"/>
              </a:spcAft>
            </a:pPr>
            <a:r>
              <a:rPr sz="1400">
                <a:solidFill>
                  <a:srgbClr val="1F2937"/>
                </a:solidFill>
              </a:rPr>
              <a:t>চতুর্থত, বেনিফিশিয়াল ওনারশিপ রেজিস্ট্রি। প্রতিটা সম্পত্তির আসল মালিক কে, কোন টাকায় কেনা হয়েছে, সেটা একটা কেন্দ্রীয় ডেটাবেসে থাকতে হবে। যুক্তরাজ্য এটা করেছে। EU এটা বাধ্যতামূলক করেছে।</a:t>
            </a:r>
          </a:p>
          <a:p>
            <a:pPr>
              <a:spcAft>
                <a:spcPts val="600"/>
              </a:spcAft>
            </a:pPr>
            <a:r>
              <a:rPr sz="1400">
                <a:solidFill>
                  <a:srgbClr val="1F2937"/>
                </a:solidFill>
              </a:rPr>
              <a:t>এই চারটা পদক্ষেপের কোনোটাই নতুন আবিষ্কার না। এগুলো পৃথিবীর অনেক দেশে চলছে। বাংলাদেশে চলে না, কারণ যারা নীতি তৈরি করেন, তাঁদের অনেকেই এই ব্যবস্থার সুবিধাভোগী।</a:t>
            </a:r>
          </a:p>
          <a:p>
            <a:pPr>
              <a:spcAft>
                <a:spcPts val="600"/>
              </a:spcAft>
            </a:pPr>
            <a:r>
              <a:rPr sz="1400">
                <a:solidFill>
                  <a:srgbClr val="1F2937"/>
                </a:solidFill>
              </a:rPr>
              <a:t>গুলশানের সেই বিল্ডিংটার কথা মনে আছে? ৫৪টা ফ্ল্যাট, ৩৬টা খালি?</a:t>
            </a:r>
          </a:p>
          <a:p>
            <a:pPr>
              <a:spcAft>
                <a:spcPts val="600"/>
              </a:spcAft>
            </a:pPr>
            <a:r>
              <a:rPr sz="1400">
                <a:solidFill>
                  <a:srgbClr val="1F2937"/>
                </a:solidFill>
              </a:rPr>
              <a:t>ঐ ৩৬টা খালি ফ্ল্যাটে যদি মানুষ থাকতো, ৩৬টা পরিবার ঢাকায় একটা আধুনিক, নিরাপদ বাড়ি পেত। তাদের সন্তানরা কাছে...</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