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শেয়ার বাজার: বিনিয়োগ না জুয়া?</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রহিমের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২০১০ সালের নভেম্বর মাস। ঢাকার মতিঝিলে DSE ভবনের সামনে মানুষের ভিড়। সবার চোখে স্বপ্ন। শেয়ার বাজার তখন আকাশ ছুঁচ্ছে। DGEN সূচক ৮,৯১৮ পয়েন্টে। প্রতিদিন বাড়ছে। চায়ের দোকানে, রিকশায়, অফিসের ক্যান্টিনে একটাই কথা: "শেয়ার বাজারে টাকা রাখো, দুই মাসে দ্বিগুণ।"</a:t>
            </a:r>
          </a:p>
          <a:p>
            <a:pPr>
              <a:spcAft>
                <a:spcPts val="600"/>
              </a:spcAft>
            </a:pPr>
            <a:r>
              <a:rPr sz="1400">
                <a:solidFill>
                  <a:srgbClr val="1F2937"/>
                </a:solidFill>
              </a:rPr>
              <a:t>রহিম মিয়া কুমিল্লার একজন স্কুলশিক্ষক। মাসে বেতন পান ১৮,০০০ টাকা। তার শ্যালক ফোন করলো: "ভাইজান, বাজারে সব বাড়তেছে। আমি ৫০,০০০ লাগাইছিলাম, এখন ১ লাখ ২০ হাজার। আপনিও আসেন।" রহিম মিয়া সঞ্চয়পত্র ভাঙলেন ২ লাখ টাকা। স্ত্রীর গয়না বন্ধক রেখে আরো ১ লাখ জোগাড় করলেন। মোট ৩ লাখ টাকা নিয়ে BO অ্যাকাউন্ট খুললেন।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২০১০-এর ধস ও লুটপাট</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২০১০ সালের ধসটা একটু বিস্তারিত দেখা যাক। কারণ এটা শুধু বাজারের ওঠানামা ছিল না। এটা ছিল পরিকল্পিত লুটপাট।</a:t>
            </a:r>
          </a:p>
          <a:p>
            <a:pPr>
              <a:spcAft>
                <a:spcPts val="600"/>
              </a:spcAft>
            </a:pPr>
            <a:r>
              <a:rPr sz="1400">
                <a:solidFill>
                  <a:srgbClr val="1F2937"/>
                </a:solidFill>
              </a:rPr>
              <a:t>window.PLOTLYENV=window.PLOTLYENV || {};                                if (document.getElementById("bd73c7bd-7f59-4d7f-91d0-2e34261128c6")) {                    Plotly.newPlot(                        "bd73c7bd-7f59-4d7f-91d0-2e34261128c6",                        [{"marker":{"color":["#27ae60","#27ae60","#27ae60","#27ae60","#27ae60","#27ae60","#27ae60","#27ae60","#27ae60","#c0392b","#c0392b","#c0392b","#c0392b","#c0392b"]},"name":"DGEN সূচক","x":["Jan-09","Apr-09","Jul-09","Oct-09","Jan-10","Apr-10","Jul-10","Oct-10","Nov-10","Dec-10","Jan-11","Apr-11","Jul-11","Oct-11"],"y":[2600,3050,3400,4200,5100,5800,6200,7600,8918,6500,5203,5900,5700,5400],"type":"bar"}],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কারা খেলছে, কারা হারছে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পুঁজিবাজারে দুই ধরনের খেলোয়াড় আছে। প্রাতিষ্ঠানিক বিনিয়োগকারী: ব্যাংক, বিমা কোম্পানি, মিউচুয়াল ফান্ড, বিদেশি ফান্ড। আর খুচরা বিনিয়োগকারী: রহিম মিয়ার মতো সাধারণ মানুষ।</a:t>
            </a:r>
          </a:p>
          <a:p>
            <a:pPr>
              <a:spcAft>
                <a:spcPts val="600"/>
              </a:spcAft>
            </a:pPr>
            <a:r>
              <a:rPr sz="1400">
                <a:solidFill>
                  <a:srgbClr val="1F2937"/>
                </a:solidFill>
              </a:rPr>
              <a:t>window.PLOTLYENV=window.PLOTLYENV || {};                                if (document.getElementById("8ef63334-fa35-42fe-a480-850b603034ef")) {                    Plotly.newPlot(                        "8ef63334-fa35-42fe-a480-850b603034ef",                        [{"marker":{"color":"#e74c3c"},"name":"খুচরা বিনিয়োগকারী","x":["বাংলাদেশ\n(DSE)","ভারত\n(BSE)","থাইল্যান্ড\n(SET)","যুক্তরাষ্ট্র\n(NYSE)"],"y":[80,45,40,25],"type":"bar"},{"marker":{"color":"#2980b9"},"name":"প্রাতিষ্ঠানিক বিনিয়োগকারী","x":["বাংলাদেশ\n(DSE)","ভারত\n(BSE)","থাইল্যান্ড\n(SET)","যুক্তরাষ্ট্র\n(NYSE)"],"y":[20,55,60,75],"type":"bar"}],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আইপিও লটারি আর নিয়ন্ত্রকের ব্যর্থতা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আইপিও (প্রাথমিক পাবলিক অফারিং) একটা লটারির মতো। কোম্পানি শেয়ার বাজারে আসে, মানুষ আবেদন করে, লটারিতে বরাদ্দ পায়। আর লিস্টিং হওয়ার দিনেই দাম দ্বিগুণ-তিনগুণ হয়ে যায়। তারপর? ধীরে ধীরে কমতে থাকে।</a:t>
            </a:r>
          </a:p>
          <a:p>
            <a:pPr>
              <a:spcAft>
                <a:spcPts val="600"/>
              </a:spcAft>
            </a:pPr>
            <a:r>
              <a:rPr sz="1400">
                <a:solidFill>
                  <a:srgbClr val="1F2937"/>
                </a:solidFill>
              </a:rPr>
              <a:t>window.PLOTLYENV=window.PLOTLYENV || {};                                if (document.getElementById("48073759-3c0f-48c7-a89f-cb07e384e6d0")) {                    Plotly.newPlot(                        "48073759-3c0f-48c7-a89f-cb07e384e6d0",                        [{"marker":{"color":"#27ae60"},"name":"প্রথম দিনের রিটার্ন (%)","x":["2015","2016","2017","2018","2019","2020","2021","2022","2023","2024"],"y":[180,220,160,280,310,150,200,250,170,190],"type":"bar"},{"marker":{"color":"#c0392b"},"name":"১ বছর পর রিটার্ন (%)","x":["2015","2016","2017","2018","2019","2020","2021","2022","2023","2024"],"y":[15,-5,8,-12,20,-25,-8,10,-15,5],"type":"bar"}],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প্রতিবেশীরা এগিয়ে, আমরা কোথায়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পুঁজিবাজারের সাথে প্রতিবেশী দেশগুলোর তুলনা করলে ছবিটা আরো স্পষ্ট হয়।</a:t>
            </a:r>
          </a:p>
          <a:p>
            <a:pPr>
              <a:spcAft>
                <a:spcPts val="600"/>
              </a:spcAft>
            </a:pPr>
            <a:r>
              <a:rPr sz="1400">
                <a:solidFill>
                  <a:srgbClr val="1F2937"/>
                </a:solidFill>
              </a:rPr>
              <a:t>window.PLOTLYENV=window.PLOTLYENV || {};                                if (document.getElementById("fbc36eec-a6be-4a74-a2d9-62f2351a284f")) {                    Plotly.newPlot(                        "fbc36eec-a6be-4a74-a2d9-62f2351a284f",                        [{"marker":{"color":"#2980b9"},"name":"মার্কেট ক্যাপ\u002fজিডিপি (%)","x":["বম্বে (BSE)\nভারত","হো চি মিন (HOSE)\nভিয়েতনাম","কলম্বো (CSE)\nশ্রীলঙ্কা","ঢাকা (DSE)\nবাংলাদেশ"],"y":[115,60,22,16],"type":"bar"},{"marker":{"color":"#f39c12"},"name":"বিদেশি বিনিয়োগ (%, 3x স্কেলড)","x":["বম্বে (BSE)\nভারত","হো চি মিন (HOSE)\nভিয়েতনাম","কলম্বো (CSE)\nশ্রীলঙ্কা","ঢাকা (DSE)\nবাংলাদেশ"],"y":[66,54,36,12.899999999999999],"type":"bar"}],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যদি বদলাতে চাই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পুঁজিবাজার একটা ব্যর্থ প্রতিষ্ঠান হতে বাধ্য না। এটাকে বদলানো সম্ভব। অন্য দেশেরা করেছে, আমরাও পারি। কিন্তু কয়েকটা সংস্কার অপরিহার্য।</a:t>
            </a:r>
          </a:p>
          <a:p>
            <a:pPr>
              <a:spcAft>
                <a:spcPts val="600"/>
              </a:spcAft>
            </a:pPr>
            <a:r>
              <a:rPr sz="1400">
                <a:solidFill>
                  <a:srgbClr val="1F2937"/>
                </a:solidFill>
              </a:rPr>
              <a:t>প্রথমত, BSEC কে স্বাধীন করতে হবে। সরকারের হাত থেকে মুক্ত করতে হবে। ভারতের SEBI মডেল অনুসরণ করা যেতে পারে। চেয়ারম্যান ও কমিশনার নিয়োগে রাজনৈতিক হস্তক্ষেপ বন্ধ করতে হবে। BSEC এর নিজস্ব তদন্ত ক্ষমতা, জরিমানা আরোপ ক্ষমতা, আর আদালতে মামলা করার ক্ষমতা বাড়াতে হবে। কারসাজিকারীর জরিমানা ৫ লাখ না, ৫ কোটি হতে হবে। জেলও হতে হবে।</a:t>
            </a:r>
          </a:p>
          <a:p>
            <a:pPr>
              <a:spcAft>
                <a:spcPts val="600"/>
              </a:spcAft>
            </a:pPr>
            <a:r>
              <a:rPr sz="1400">
                <a:solidFill>
                  <a:srgbClr val="1F2937"/>
                </a:solidFill>
              </a:rPr>
              <a:t>দ্বিতীয়ত, প্রাতিষ্ঠানিক বিনিয়োগ বাড়াতে হবে। পেনশন ফান্ড, ইনস্যুরেন্স কোম্পানি, মিউচুয়াল ফান্ড, এদের পুঁজিবাজারে অংশগ্রহণ উৎসাহিত করতে হবে। খুচরা বিনিয়োগকারীদের প্রশিক্ষণ দিতে হবে। "শেয়ার বাজার মানে জুয়া" এই ধারণা বদলাতে হলে বাজারকে আগে জুয়ার আড্ডা হওয়া থেকে বের করতে হবে।</a:t>
            </a:r>
          </a:p>
          <a:p>
            <a:pPr>
              <a:spcAft>
                <a:spcPts val="600"/>
              </a:spcAft>
            </a:pPr>
            <a:r>
              <a:rPr sz="1400">
                <a:solidFill>
                  <a:srgbClr val="1F2937"/>
                </a:solidFill>
              </a:rPr>
              <a:t>তৃতীয়ত, লিস্টেড কোম্পানির মান বাড়াতে হবে। কর্পোরেট গভর্ন্যান্স কোড কঠোর করতে হবে। আর্থিক প্রতিবেদন আন্তর্জাতিক মানের (IFRS) হতে হবে। অডিটরদের জবাবদিহি আনতে হবে। ভুয়া ব্যালেন্স শিটে শেয়ার বিক্রি হলে সেটা প্রতারণা, শাস্তিযোগ্য অপরাধ হতে হবে।</a:t>
            </a:r>
          </a:p>
          <a:p>
            <a:pPr>
              <a:spcAft>
                <a:spcPts val="600"/>
              </a:spcAft>
            </a:pPr>
            <a:r>
              <a:rPr sz="1400">
                <a:solidFill>
                  <a:srgbClr val="1F2937"/>
                </a:solidFill>
              </a:rPr>
              <a:t>চতুর্থত, নতুন সেক্টর আনতে হবে। প্রযুক্তি কোম্পানি, ফিনটেক, ই-কমার্স, নবায়নযোগ্য জ্বালানি, এই কোম্পানিগুলোকে বাজারে আনতে হবে। গ্রামীণফোন আর রবি ছাড়া আর কোনো টেক-অ্যাডজেসেন্ট কোম্পানি নেই বাজারে। বিকাশ, শপআপ, পাঠাও, এরা কেউ বাজারে আসেনি। কেন? কারণ তাদের জন্য এই বাজার আকর্ষণীয় না।</a:t>
            </a:r>
          </a:p>
          <a:p>
            <a:pPr>
              <a:spcAft>
                <a:spcPts val="600"/>
              </a:spcAft>
            </a:pPr>
            <a:r>
              <a:rPr sz="1400">
                <a:solidFill>
                  <a:srgbClr val="1F2937"/>
                </a:solidFill>
              </a:rPr>
              <a:t>পঞ্চমত, বিদেশি বিনিয়োগকারীদের জন্য দরজা খুলতে হবে। প্রত্যাবাসন নিয়ম সহজ করতে হবে, ডলারে লেনদেনের সুবিধা দিতে হবে, ট্যাক্স ইনসেনটিভ দিতে হবে।</a:t>
            </a:r>
          </a:p>
          <a:p>
            <a:pPr>
              <a:spcAft>
                <a:spcPts val="600"/>
              </a:spcAft>
            </a:pPr>
            <a:r>
              <a:rPr sz="1400">
                <a:solidFill>
                  <a:srgbClr val="1F2937"/>
                </a:solidFill>
              </a:rPr>
              <a:t>এই সংস্কারগুলো হলে ২০৩৫ সালে বাংলাদেশের পুঁজিবাজার কোথায় থাকতে পারে? মার্কেট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