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914400"/>
            <a:ext cx="5486400" cy="548640"/>
          </a:xfrm>
          <a:prstGeom prst="rect">
            <a:avLst/>
          </a:prstGeom>
          <a:noFill/>
        </p:spPr>
        <p:txBody>
          <a:bodyPr wrap="none">
            <a:spAutoFit/>
          </a:bodyPr>
          <a:lstStyle/>
          <a:p>
            <a:r>
              <a:rPr sz="1600" b="1">
                <a:solidFill>
                  <a:srgbClr val="BFDBFE"/>
                </a:solidFill>
              </a:rPr>
              <a:t>BDPolicy Lab</a:t>
            </a:r>
          </a:p>
        </p:txBody>
      </p:sp>
      <p:sp>
        <p:nvSpPr>
          <p:cNvPr id="3" name="TextBox 2"/>
          <p:cNvSpPr txBox="1"/>
          <p:nvPr/>
        </p:nvSpPr>
        <p:spPr>
          <a:xfrm>
            <a:off x="914400" y="2011680"/>
            <a:ext cx="10058400" cy="1828800"/>
          </a:xfrm>
          <a:prstGeom prst="rect">
            <a:avLst/>
          </a:prstGeom>
          <a:noFill/>
        </p:spPr>
        <p:txBody>
          <a:bodyPr wrap="square">
            <a:spAutoFit/>
          </a:bodyPr>
          <a:lstStyle/>
          <a:p>
            <a:r>
              <a:rPr sz="3600" b="1">
                <a:solidFill>
                  <a:srgbClr val="FFFFFF"/>
                </a:solidFill>
              </a:rPr>
              <a:t>চা রপ্তানি কেন কমছে?</a:t>
            </a:r>
          </a:p>
        </p:txBody>
      </p:sp>
      <p:sp>
        <p:nvSpPr>
          <p:cNvPr id="4" name="TextBox 3"/>
          <p:cNvSpPr txBox="1"/>
          <p:nvPr/>
        </p:nvSpPr>
        <p:spPr>
          <a:xfrm>
            <a:off x="914400" y="4114800"/>
            <a:ext cx="5486400" cy="457200"/>
          </a:xfrm>
          <a:prstGeom prst="rect">
            <a:avLst/>
          </a:prstGeom>
          <a:noFill/>
        </p:spPr>
        <p:txBody>
          <a:bodyPr wrap="none">
            <a:spAutoFit/>
          </a:bodyPr>
          <a:lstStyle/>
          <a:p>
            <a:r>
              <a:rPr sz="1400">
                <a:solidFill>
                  <a:srgbClr val="93C5FD"/>
                </a:solidFill>
              </a:rPr>
              <a:t>2026-03-06</a:t>
            </a:r>
          </a:p>
        </p:txBody>
      </p:sp>
      <p:sp>
        <p:nvSpPr>
          <p:cNvPr id="5" name="TextBox 4"/>
          <p:cNvSpPr txBox="1"/>
          <p:nvPr/>
        </p:nvSpPr>
        <p:spPr>
          <a:xfrm>
            <a:off x="914400" y="5029200"/>
            <a:ext cx="9144000" cy="457200"/>
          </a:xfrm>
          <a:prstGeom prst="rect">
            <a:avLst/>
          </a:prstGeom>
          <a:noFill/>
        </p:spPr>
        <p:txBody>
          <a:bodyPr wrap="none">
            <a:spAutoFit/>
          </a:bodyPr>
          <a:lstStyle/>
          <a:p>
            <a:r>
              <a:rPr sz="1200" i="1">
                <a:solidFill>
                  <a:srgbClr val="93C5FD"/>
                </a:solidFill>
              </a:rPr>
              <a:t>AI-Augmented Policy Research for Bangladesh</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১: সিলেটের সবুজ পাহাড়ে</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সকাল ছয়টা। শ্রীমঙ্গলের একটা চা বাগান। কুয়াশা এখনো সরেনি। রেণু বেগম পিঠে বাঁশের ঝুড়ি বেঁধে পাতা তুলছে। দুই আঙুল দিয়ে কচি ডগা টেনে ছিঁড়ে ঝুড়িতে ফেলছে। ঘণ্টায় ঘণ্টায়। সারাদিনে রেণু তুলবে ১৮-২০ কেজি পাতা। দিনমজুরি পাবে ১৭০ টাকা। কোনো কোনো বাগানে ১২০ টাকা।</a:t>
            </a:r>
          </a:p>
          <a:p>
            <a:pPr>
              <a:spcAft>
                <a:spcPts val="600"/>
              </a:spcAft>
            </a:pPr>
            <a:r>
              <a:rPr sz="1400">
                <a:solidFill>
                  <a:srgbClr val="1F2937"/>
                </a:solidFill>
              </a:rPr>
              <a:t>রেণুর মতো প্রায় দেড় লাখ শ্রমিক বাংলাদেশের ১৬৭টি চা বাগানে কাজ করে। তাদের বেশিরভাগ নারী। বেশিরভাগ আদিবাসী সম্প্রদায়ের। তাদের পূর্বপুরুষদের ব্রিটিশরা এনেছিল ঝাড়খণ্ড, ওডিশা, ছোটনাগপুর থেকে, দেড়শ বছর আগে, চা বাগানে শ্রমিক হিসেবে।</a:t>
            </a:r>
          </a:p>
          <a:p>
            <a:pPr>
              <a:spcAft>
                <a:spcPts val="600"/>
              </a:spcAft>
            </a:pPr>
            <a:r>
              <a:rPr sz="1400">
                <a:solidFill>
                  <a:srgbClr val="1F2937"/>
                </a:solidFill>
              </a:rPr>
              <a:t>.narrative-insight {</a:t>
            </a:r>
          </a:p>
          <a:p>
            <a:pPr>
              <a:spcAft>
                <a:spcPts val="600"/>
              </a:spcAft>
            </a:pPr>
            <a:r>
              <a:rPr sz="1400">
                <a:solidFill>
                  <a:srgbClr val="1F2937"/>
                </a:solidFill>
              </a:rPr>
              <a:t>margin: 2rem 0;</a:t>
            </a:r>
          </a:p>
          <a:p>
            <a:pPr>
              <a:spcAft>
                <a:spcPts val="600"/>
              </a:spcAft>
            </a:pPr>
            <a:r>
              <a:rPr sz="1400">
                <a:solidFill>
                  <a:srgbClr val="1F2937"/>
                </a:solidFill>
              </a:rPr>
              <a:t>padding: 0;</a:t>
            </a:r>
          </a:p>
          <a:p>
            <a:pPr>
              <a:spcAft>
                <a:spcPts val="600"/>
              </a:spcAft>
            </a:pPr>
            <a:r>
              <a:rPr sz="1400">
                <a:solidFill>
                  <a:srgbClr val="1F2937"/>
                </a:solidFill>
              </a:rPr>
              <a:t>}</a:t>
            </a:r>
          </a:p>
          <a:p>
            <a:pPr>
              <a:spcAft>
                <a:spcPts val="600"/>
              </a:spcAft>
            </a:pPr>
            <a:r>
              <a:rPr sz="1400">
                <a:solidFill>
                  <a:srgbClr val="1F2937"/>
                </a:solidFill>
              </a:rPr>
              <a:t>.narrative-insight__thesis {</a:t>
            </a:r>
          </a:p>
          <a:p>
            <a:pPr>
              <a:spcAft>
                <a:spcPts val="600"/>
              </a:spcAft>
            </a:pPr>
            <a:r>
              <a:rPr sz="1400">
                <a:solidFill>
                  <a:srgbClr val="1F2937"/>
                </a:solidFill>
              </a:rPr>
              <a:t>font-family: 'Noto Serif Bengali', Georgia, serif;</a:t>
            </a:r>
          </a:p>
          <a:p>
            <a:pPr>
              <a:spcAft>
                <a:spcPts val="600"/>
              </a:spcAft>
            </a:pPr>
            <a:r>
              <a:rPr sz="1400">
                <a:solidFill>
                  <a:srgbClr val="1F2937"/>
                </a:solidFill>
              </a:rPr>
              <a:t>font-size: clamp(1.25rem, 2.4vw, 1.65rem);</a:t>
            </a:r>
          </a:p>
          <a:p>
            <a:pPr>
              <a:spcAft>
                <a:spcPts val="600"/>
              </a:spcAft>
            </a:pPr>
            <a:r>
              <a:rPr sz="1400">
                <a:solidFill>
                  <a:srgbClr val="1F2937"/>
                </a:solidFill>
              </a:rPr>
              <a:t>font-weight: 600;</a:t>
            </a:r>
          </a:p>
          <a:p>
            <a:pPr>
              <a:spcAft>
                <a:spcPts val="600"/>
              </a:spcAft>
            </a:pPr>
            <a:r>
              <a:rPr sz="1400">
                <a:solidFill>
                  <a:srgbClr val="1F2937"/>
                </a:solidFill>
              </a:rPr>
              <a:t>line-height: 1.55;</a:t>
            </a:r>
          </a:p>
          <a:p>
            <a:pPr>
              <a:spcAft>
                <a:spcPts val="600"/>
              </a:spcAft>
            </a:pPr>
            <a:r>
              <a:rPr sz="1400">
                <a:solidFill>
                  <a:srgbClr val="1F2937"/>
                </a:solidFill>
              </a:rPr>
              <a:t>color: #1a1a2e;</a:t>
            </a:r>
          </a:p>
          <a:p>
            <a:pPr>
              <a:spcAft>
                <a:spcPts val="600"/>
              </a:spcAft>
            </a:pPr>
            <a:r>
              <a:rPr sz="1400">
                <a:solidFill>
                  <a:srgbClr val="1F2937"/>
                </a:solidFill>
              </a:rPr>
              <a:t>border-left: 3px solid #c4a35a;</a:t>
            </a:r>
          </a:p>
          <a:p>
            <a:pPr>
              <a:spcAft>
                <a:spcPts val="600"/>
              </a:spcAft>
            </a:pPr>
            <a:r>
              <a:rPr sz="1400">
                <a:solidFill>
                  <a:srgbClr val="1F2937"/>
                </a:solidFill>
              </a:rPr>
              <a:t>padding: 0.6rem 0 0.6rem 1.25rem;</a:t>
            </a:r>
          </a:p>
          <a:p>
            <a:pPr>
              <a:spcAft>
                <a:spcPts val="600"/>
              </a:spcAft>
            </a:pPr>
            <a:r>
              <a:rPr sz="1400">
                <a:solidFill>
                  <a:srgbClr val="1F2937"/>
                </a:solidFill>
              </a:rPr>
              <a:t>margin-bottom: 1.5rem;</a:t>
            </a:r>
          </a:p>
          <a:p>
            <a:pPr>
              <a:spcAft>
                <a:spcPts val="600"/>
              </a:spcAft>
            </a:pPr>
            <a:r>
              <a:rPr sz="1400">
                <a:solidFill>
                  <a:srgbClr val="1F2937"/>
                </a:solidFill>
              </a:rPr>
              <a:t>}</a:t>
            </a:r>
          </a:p>
          <a:p>
            <a:pPr>
              <a:spcAft>
                <a:spcPts val="600"/>
              </a:spcAft>
            </a:pPr>
            <a:r>
              <a:rPr sz="1400">
                <a:solidFill>
                  <a:srgbClr val="1F2937"/>
                </a:solidFill>
              </a:rPr>
              <a:t>.narrative-insight__evidence {</a:t>
            </a:r>
          </a:p>
          <a:p>
            <a:pPr>
              <a:spcAft>
                <a:spcPts val="600"/>
              </a:spcAft>
            </a:pPr>
            <a:r>
              <a:rPr sz="1400">
                <a:solidFill>
                  <a:srgbClr val="1F2937"/>
                </a:solidFill>
              </a:rPr>
              <a:t>display: grid;</a:t>
            </a:r>
          </a:p>
          <a:p>
            <a:pPr>
              <a:spcAft>
                <a:spcPts val="600"/>
              </a:spcAft>
            </a:pPr>
            <a:r>
              <a:rPr sz="1400">
                <a:solidFill>
                  <a:srgbClr val="1F2937"/>
                </a:solidFill>
              </a:rPr>
              <a:t>grid-template-columns: repeat(3, 1fr);</a:t>
            </a:r>
          </a:p>
          <a:p>
            <a:pPr>
              <a:spcAft>
                <a:spcPts val="600"/>
              </a:spcAft>
            </a:pPr>
            <a:r>
              <a:rPr sz="1400">
                <a:solidFill>
                  <a:srgbClr val="1F2937"/>
                </a:solidFill>
              </a:rPr>
              <a:t>gap: 0;</a:t>
            </a:r>
          </a:p>
          <a:p>
            <a:pPr>
              <a:spcAft>
                <a:spcPts val="600"/>
              </a:spcAft>
            </a:pPr>
            <a:r>
              <a:rPr sz="1400">
                <a:solidFill>
                  <a:srgbClr val="1F2937"/>
                </a:solidFill>
              </a:rPr>
              <a:t>border-top: 1px solid #e5e1d8;</a:t>
            </a:r>
          </a:p>
          <a:p>
            <a:pPr>
              <a:spcAft>
                <a:spcPts val="600"/>
              </a:spcAft>
            </a:pPr>
            <a:r>
              <a:rPr sz="1400">
                <a:solidFill>
                  <a:srgbClr val="1F2937"/>
                </a:solidFill>
              </a:rPr>
              <a:t>border-bottom: 1px solid #e5e1d8;</a:t>
            </a:r>
          </a:p>
          <a:p>
            <a:pPr>
              <a:spcAft>
                <a:spcPts val="600"/>
              </a:spcAft>
            </a:pPr>
            <a:r>
              <a:rPr sz="1400">
                <a:solidFill>
                  <a:srgbClr val="1F2937"/>
                </a:solidFill>
              </a:rPr>
              <a:t>}</a:t>
            </a:r>
          </a:p>
          <a:p>
            <a:pPr>
              <a:spcAft>
                <a:spcPts val="600"/>
              </a:spcAft>
            </a:pPr>
            <a:r>
              <a:rPr sz="1400">
                <a:solidFill>
                  <a:srgbClr val="1F2937"/>
                </a:solidFill>
              </a:rPr>
              <a:t>.narrative-insight__point {</a:t>
            </a:r>
          </a:p>
          <a:p>
            <a:pPr>
              <a:spcAft>
                <a:spcPts val="600"/>
              </a:spcAft>
            </a:pPr>
            <a:r>
              <a:rPr sz="1400">
                <a:solidFill>
                  <a:srgbClr val="1F2937"/>
                </a:solidFill>
              </a:rPr>
              <a:t>padding: 1rem 1.1rem;</a:t>
            </a:r>
          </a:p>
          <a:p>
            <a:pPr>
              <a:spcAft>
                <a:spcPts val="600"/>
              </a:spcAft>
            </a:pPr>
            <a:r>
              <a:rPr sz="1400">
                <a:solidFill>
                  <a:srgbClr val="1F2937"/>
                </a:solidFill>
              </a:rPr>
              <a:t>border-right: 1px solid #e5e1d8;</a:t>
            </a:r>
          </a:p>
          <a:p>
            <a:pPr>
              <a:spcAft>
                <a:spcPts val="600"/>
              </a:spcAft>
            </a:pPr>
            <a:r>
              <a:rPr sz="1400">
                <a:solidFill>
                  <a:srgbClr val="1F2937"/>
                </a:solidFill>
              </a:rPr>
              <a:t>}</a:t>
            </a:r>
          </a:p>
          <a:p>
            <a:pPr>
              <a:spcAft>
                <a:spcPts val="600"/>
              </a:spcAft>
            </a:pPr>
            <a:r>
              <a:rPr sz="1400">
                <a:solidFill>
                  <a:srgbClr val="1F2937"/>
                </a:solidFill>
              </a:rPr>
              <a:t>.narrative-insight__point:last-child {</a:t>
            </a:r>
          </a:p>
          <a:p>
            <a:pPr>
              <a:spcAft>
                <a:spcPts val="600"/>
              </a:spcAft>
            </a:pPr>
            <a:r>
              <a:rPr sz="1400">
                <a:solidFill>
                  <a:srgbClr val="1F2937"/>
                </a:solidFill>
              </a:rPr>
              <a:t>border-right: none;</a:t>
            </a:r>
          </a:p>
          <a:p>
            <a:pPr>
              <a:spcAft>
                <a:spcPts val="600"/>
              </a:spcAft>
            </a:pPr>
            <a:r>
              <a:rPr sz="1400">
                <a:solidFill>
                  <a:srgbClr val="1F2937"/>
                </a:solidFill>
              </a:rPr>
              <a:t>}</a:t>
            </a:r>
          </a:p>
          <a:p>
            <a:pPr>
              <a:spcAft>
                <a:spcPts val="600"/>
              </a:spcAft>
            </a:pPr>
            <a:r>
              <a:rPr sz="1400">
                <a:solidFill>
                  <a:srgbClr val="1F2937"/>
                </a:solidFill>
              </a:rPr>
              <a:t>.narrative-insight__value {</a:t>
            </a:r>
          </a:p>
          <a:p>
            <a:pPr>
              <a:spcAft>
                <a:spcPts val="600"/>
              </a:spcAft>
            </a:pPr>
            <a:r>
              <a:rPr sz="1400">
                <a:solidFill>
                  <a:srgbClr val="1F2937"/>
                </a:solidFill>
              </a:rPr>
              <a:t>font-family: 'Noto Sans Bengali', system-ui, sans-serif;</a:t>
            </a:r>
          </a:p>
          <a:p>
            <a:pPr>
              <a:spcAft>
                <a:spcPts val="600"/>
              </a:spcAft>
            </a:pPr>
            <a:r>
              <a:rPr sz="1400">
                <a:solidFill>
                  <a:srgbClr val="1F2937"/>
                </a:solidFill>
              </a:rPr>
              <a:t>font-size: 1.65rem;</a:t>
            </a:r>
          </a:p>
          <a:p>
            <a:pPr>
              <a:spcAft>
                <a:spcPts val="600"/>
              </a:spcAft>
            </a:pPr>
            <a:r>
              <a:rPr sz="1400">
                <a:solidFill>
                  <a:srgbClr val="1F2937"/>
                </a:solidFill>
              </a:rPr>
              <a:t>font-weight: 800;</a:t>
            </a:r>
          </a:p>
          <a:p>
            <a:pPr>
              <a:spcAft>
                <a:spcPts val="600"/>
              </a:spcAft>
            </a:pPr>
            <a:r>
              <a:rPr sz="1400">
                <a:solidFill>
                  <a:srgbClr val="1F2937"/>
                </a:solidFill>
              </a:rPr>
              <a:t>color: #1a5276;</a:t>
            </a:r>
          </a:p>
          <a:p>
            <a:pPr>
              <a:spcAft>
                <a:spcPts val="600"/>
              </a:spcAft>
            </a:pPr>
            <a:r>
              <a:rPr sz="1400">
                <a:solidFill>
                  <a:srgbClr val="1F2937"/>
                </a:solidFill>
              </a:rPr>
              <a:t>line-height: 1.2;</a:t>
            </a:r>
          </a:p>
          <a:p>
            <a:pPr>
              <a:spcAft>
                <a:spcPts val="600"/>
              </a:spcAft>
            </a:pPr>
            <a:r>
              <a:rPr sz="1400">
                <a:solidFill>
                  <a:srgbClr val="1F2937"/>
                </a:solidFill>
              </a:rPr>
              <a:t>margin-bottom: 0.3rem;</a:t>
            </a:r>
          </a:p>
          <a:p>
            <a:pPr>
              <a:spcAft>
                <a:spcPts val="600"/>
              </a:spcAft>
            </a:pPr>
            <a:r>
              <a:rPr sz="1400">
                <a:solidFill>
                  <a:srgbClr val="1F2937"/>
                </a:solidFill>
              </a:rPr>
              <a:t>}</a:t>
            </a:r>
          </a:p>
          <a:p>
            <a:pPr>
              <a:spcAft>
                <a:spcPts val="600"/>
              </a:spcAft>
            </a:pPr>
            <a:r>
              <a:rPr sz="1400">
                <a:solidFill>
                  <a:srgbClr val="1F2937"/>
                </a:solidFill>
              </a:rPr>
              <a:t>....</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২: চায়ের নেশা</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বাংলাদেশের মানুষ চা ভালোবাসে। রাস্তার ধারে, অফিসে, আড্ডায়, সকালে, বিকেলে, সন্ধ্যায়, চা লাগে। ঢাকায় প্রতিটা গলিতে চায়ের দোকান। গ্রামে হাটবাজারে চায়ের দোকান। কলেজের সামনে চায়ের দোকান। এমনকি হাসপাতালের সামনেও চায়ের দোকান।</a:t>
            </a:r>
          </a:p>
          <a:p>
            <a:pPr>
              <a:spcAft>
                <a:spcPts val="600"/>
              </a:spcAft>
            </a:pPr>
            <a:r>
              <a:rPr sz="1400">
                <a:solidFill>
                  <a:srgbClr val="1F2937"/>
                </a:solidFill>
              </a:rPr>
              <a:t>বাংলাদেশে আনুমানিক ৫ লাখের বেশি চায়ের দোকান আছে। প্রতিদিন প্রায় ২০ কোটি কাপ চা খাওয়া হয়। মাথাপিছু চা খাওয়ার পরিমাণ গত বিশ বছরে প্রায় তিনগুণ বেড়েছে।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(document.getElementById("b89015cd-ab63-439b-93ec-cf0936b7c38a")) {                    Plotly.newPlot(                        "b89015cd-ab63-439b-93ec-cf0936b7c38a",                        [{"marker":{"color":"#e67e22"},"name":"মোট ঘরোয়া ভোগ (মি. কেজি)","opacity":0.7,"x":["2000","2001","2002","2003","2004","2005","2006","2007","2008","2009","2010","2011","2012","2013","2014","2015","2016","2017","2018","2019","2020","2021","2022","2023","2024","2025"],"y":[30,32,34,37,40,42,44,47,50,53,55,58,60,63,66,70,75,80,85,88,92,95,97,99,102,105],"type":"bar"},{"line":{"color":"#1a5276","width":2.5},"mode":"lines+markers","name":"মাথাপিছু ভোগ (কেজি\u002fবছর)","x":["2000","2001","2002","2003","2004","2005","2006","2007","2008","2009","2010","2011","2012","2013","2014","2015","2016","2017","2018","2019","2020","2021","2022","2023","2024","2025"],"y":[0.23,0.24,0.25,0.27,0.29,0.3,0.31,0.33,0.34,0.36,0.37,0.39,0.4,0.41,0.43,0.45,0.48,0.5,0.52,0.53,0.55,0.56,0.57,0.57...</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৩: যুদ্ধে পিছিয়ে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যখন ঘরোয়া চাহিদা মেটাতে হিমশিম খাচ্ছে, বিশ্বের বড় চা রপ্তানিকারক দেশগুলো তাদের বাজার দখল আরো পাকা করছে।</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(document.getElementById("8accecbf-5e68-4423-b653-78bb5cd10f8a")) {                    Plotly.newPlot(                        "8accecbf-5e68-4423-b653-78bb5cd10f8a",                        [{"marker":{"color":["#d35400","#e74c3c","#8e44ad","#2c3e50","#27ae60","#16a085","#c0392b"]},"text":["540","365","280","220","115","65","0.8"],"textposition":"outside","x":["কেনিয়া","চীন","শ্রীলঙ্কা","ভারত","ভিয়েতনাম","ইন্দোনেশিয়া","বাংলাদেশ"],"y":[540,365,280,220,115,65,0.8]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৪: ১৬৭ বাগান, ৬০,০০০ হেক্টর, তবু যথেষ্ট না</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বাংলাদেশে ১৬৭টি নিবন্ধিত চা বাগান আছে। এর মধ্যে বেশিরভাগ সিলেট বিভাগে, মৌলভীবাজার আর হবিগঞ্জ জেলায়। কিছু আছে চট্টগ্রাম আর রাঙামাটিতে, আর কিছু পঞ্চগড়ে (উত্তরবঙ্গে, তুলনামূলক নতুন)।</a:t>
            </a:r>
          </a:p>
          <a:p>
            <a:pPr>
              <a:spcAft>
                <a:spcPts val="600"/>
              </a:spcAft>
            </a:pPr>
            <a:r>
              <a:rPr sz="1400">
                <a:solidFill>
                  <a:srgbClr val="1F2937"/>
                </a:solidFill>
              </a:rPr>
              <a:t>এই চার্টটা দেখুন।</a:t>
            </a:r>
          </a:p>
          <a:p>
            <a:pPr>
              <a:spcAft>
                <a:spcPts val="600"/>
              </a:spcAft>
            </a:pPr>
            <a:r>
              <a:rPr sz="1400">
                <a:solidFill>
                  <a:srgbClr val="1F2937"/>
                </a:solidFill>
              </a:rPr>
              <a:t>window.PLOTLYENV=window.PLOTLYENV || {};                                if (document.getElementById("2bfaad1f-cd17-4e8e-a40e-cbf01995c8a9")) {                    Plotly.newPlot(                        "2bfaad1f-cd17-4e8e-a40e-cbf01995c8a9",                        [{"marker":{"color":"#27ae60"},"name":"সিলেট বিভাগ","x":["২০০০","২০০৫","২০১০","২০১৫","২০২০","২০২৫"],"y":[132,133,134,135,136,137],"type":"bar"},{"marker":{"color":"#1a5276"},"name":"চট্টগ্রাম বিভাগ","x":["২০০০","২০০৫","২০১০","২০১৫","২০২০","২০২৫"],"y":[22,22,22,22,22,22],"type":"bar"},{"marker":{"color":"#16a085"},"name":"পঞ্চগড়\u002fউত্তরবঙ্গ","x":["২০০০","২০০৫","২০১০","২০১৫","২০২০","২০২৫"],"y":[0,1,3,5,7,8],"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৫: মানের গল্প, গ্রেডিংয়ের গল্প</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চায়ের জগতে মান (quality) সবকিছু। একই চা গাছের পাতা থেকে বিভিন্ন গ্রেডের চা তৈরি হয়। কচি ডগা থেকে সেরা মান, পুরনো পাতা থেকে নিম্নমান।</a:t>
            </a:r>
          </a:p>
          <a:p>
            <a:pPr>
              <a:spcAft>
                <a:spcPts val="600"/>
              </a:spcAft>
            </a:pPr>
            <a:r>
              <a:rPr sz="1400">
                <a:solidFill>
                  <a:srgbClr val="1F2937"/>
                </a:solidFill>
              </a:rPr>
              <a:t>window.PLOTLYENV=window.PLOTLYENV || {};                                if (document.getElementById("1c58604a-f978-4d2a-ab9f-05a64fb86ff6")) {                    Plotly.newPlot(                        "1c58604a-f978-4d2a-ab9f-05a64fb86ff6",                        [{"marker":{"color":"#1a5276"},"name":"বাংলাদেশ","text":["50%","25%","15%","2%"],"textposition":"outside","x":["Dust","Fannings","BOP \u002f GBOP","Orthodox \u002f\nSpecialty"],"y":[50,25,15,2],"type":"bar"},{"marker":{"color":"#8e44ad"},"name":"শ্রীলঙ্কা","text":["15%","10%","20%","52%"],"textposition":"outside","x":["Dust","Fannings","BOP \u002f GBOP","Orthodox \u002f\nSpecialty"],"y":[15,10,20,52],"type":"bar"}],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TextBox 1"/>
          <p:cNvSpPr txBox="1"/>
          <p:nvPr/>
        </p:nvSpPr>
        <p:spPr>
          <a:xfrm>
            <a:off x="731520" y="457200"/>
            <a:ext cx="10515600" cy="731520"/>
          </a:xfrm>
          <a:prstGeom prst="rect">
            <a:avLst/>
          </a:prstGeom>
          <a:noFill/>
        </p:spPr>
        <p:txBody>
          <a:bodyPr wrap="none">
            <a:spAutoFit/>
          </a:bodyPr>
          <a:lstStyle/>
          <a:p>
            <a:r>
              <a:rPr sz="2400" b="1">
                <a:solidFill>
                  <a:srgbClr val="1E3A5F"/>
                </a:solidFill>
              </a:rPr>
              <a:t>পর্ব ৬: আমদানির রাস্তায়</a:t>
            </a:r>
          </a:p>
        </p:txBody>
      </p:sp>
      <p:sp>
        <p:nvSpPr>
          <p:cNvPr id="3" name="TextBox 2"/>
          <p:cNvSpPr txBox="1"/>
          <p:nvPr/>
        </p:nvSpPr>
        <p:spPr>
          <a:xfrm>
            <a:off x="731520" y="1371600"/>
            <a:ext cx="10515600" cy="4754880"/>
          </a:xfrm>
          <a:prstGeom prst="rect">
            <a:avLst/>
          </a:prstGeom>
          <a:noFill/>
        </p:spPr>
        <p:txBody>
          <a:bodyPr wrap="square">
            <a:spAutoFit/>
          </a:bodyPr>
          <a:lstStyle/>
          <a:p>
            <a:pPr>
              <a:spcAft>
                <a:spcPts val="600"/>
              </a:spcAft>
            </a:pPr>
            <a:r>
              <a:rPr sz="1400">
                <a:solidFill>
                  <a:srgbClr val="1F2937"/>
                </a:solidFill>
              </a:rPr>
              <a:t>সবচেয়ে বিচিত্র ব্যাপারটা হলো চা আমদানি।</a:t>
            </a:r>
          </a:p>
          <a:p>
            <a:pPr>
              <a:spcAft>
                <a:spcPts val="600"/>
              </a:spcAft>
            </a:pPr>
            <a:r>
              <a:rPr sz="1400">
                <a:solidFill>
                  <a:srgbClr val="1F2937"/>
                </a:solidFill>
              </a:rPr>
              <a:t>window.PLOTLYENV=window.PLOTLYENV || {};                                if (document.getElementById("c4762463-e039-4f78-9858-310f6ecfb535")) {                    Plotly.newPlot(                        "c4762463-e039-4f78-9858-310f6ecfb535",                        [{"marker":{"color":"#2980b9"},"name":"আমদানি (মিলিয়ন কেজি)","text":["","","","0.5","1","2","2","3","5","8","10","12","14","16","19","22"],"textposition":"outside","x":["2010","2011","2012","2013","2014","2015","2016","2017","2018","2019","2020","2021","2022","2023","2024","2025"],"y":[0.0,0.0,0.0,0.5,1.0,1.5,2.0,3.0,5.0,8.0,10.0,12.0,14.0,16.0,19.0,22.0],"type":"bar"}],                        {"template":{"data":{"histogram2dcontour":[{"type":"histogram2dcontour","colorbar":{"outlinewidth":0,"ticks":""},"colorscale":[[0.0,"#0d0887"],[0.1111111111111111,"#46039f"],[0.2222222222222222,"#7201a8"],[0.3333333333333333,"#9c179e"],[0.4444444444444444,"#bd3786"],[0.5555555555555556,"#d8576b"],[0.6666666666666666,"#ed7953"],[0.7777777777777778,"#fb9f3a"],[0.8888888888888888,"#fdca26"],[1.0,"#f0f921"]]}],"choropleth":[{"type":"choropleth","colorbar":{"outlinewidth":0,"ticks":""}}],"histogram2d":[{"type":"histogram2d","colorbar":{"outlinewidth":0,"ticks":""},"colorscale":[[0.0,"#0d0887"],[0.1111111111111111,"#46039f"],[0.2222222222222222,"#7201a8"],[0.3333333333333333,"#9c179e"],[0.4444444444444444,"#bd3786"],[0.5555555555555556,...</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3A5F"/>
        </a:solidFill>
        <a:effectLst/>
      </p:bgPr>
    </p:bg>
    <p:spTree>
      <p:nvGrpSpPr>
        <p:cNvPr id="1" name=""/>
        <p:cNvGrpSpPr/>
        <p:nvPr/>
      </p:nvGrpSpPr>
      <p:grpSpPr/>
      <p:sp>
        <p:nvSpPr>
          <p:cNvPr id="2" name="TextBox 1"/>
          <p:cNvSpPr txBox="1"/>
          <p:nvPr/>
        </p:nvSpPr>
        <p:spPr>
          <a:xfrm>
            <a:off x="914400" y="2286000"/>
            <a:ext cx="10058400" cy="914400"/>
          </a:xfrm>
          <a:prstGeom prst="rect">
            <a:avLst/>
          </a:prstGeom>
          <a:noFill/>
        </p:spPr>
        <p:txBody>
          <a:bodyPr wrap="none">
            <a:spAutoFit/>
          </a:bodyPr>
          <a:lstStyle/>
          <a:p>
            <a:pPr algn="ctr"/>
            <a:r>
              <a:rPr sz="3200" b="1">
                <a:solidFill>
                  <a:srgbClr val="FFFFFF"/>
                </a:solidFill>
              </a:rPr>
              <a:t>BDPolicy Lab</a:t>
            </a:r>
          </a:p>
        </p:txBody>
      </p:sp>
      <p:sp>
        <p:nvSpPr>
          <p:cNvPr id="3" name="TextBox 2"/>
          <p:cNvSpPr txBox="1"/>
          <p:nvPr/>
        </p:nvSpPr>
        <p:spPr>
          <a:xfrm>
            <a:off x="914400" y="3474720"/>
            <a:ext cx="10058400" cy="914400"/>
          </a:xfrm>
          <a:prstGeom prst="rect">
            <a:avLst/>
          </a:prstGeom>
          <a:noFill/>
        </p:spPr>
        <p:txBody>
          <a:bodyPr wrap="none">
            <a:spAutoFit/>
          </a:bodyPr>
          <a:lstStyle/>
          <a:p>
            <a:pPr algn="ctr"/>
            <a:r>
              <a:rPr sz="1100">
                <a:solidFill>
                  <a:srgbClr val="93C5FD"/>
                </a:solidFill>
              </a:rPr>
              <a:t>Data sources: Bangladesh Bank, FRED, BLS, World Bank, UN Comtrade, EIA</a:t>
            </a:r>
          </a:p>
          <a:p>
            <a:pPr algn="ctr"/>
            <a:r>
              <a:rPr sz="1100">
                <a:solidFill>
                  <a:srgbClr val="93C5FD"/>
                </a:solidFill>
              </a:rPr>
              <a:t>Open-access research • AI-augmented analysis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