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ট্রাফিক জ্যামে প্রতিদিন ৫০ লাখ ঘণ্টা নষ্ট</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2026-03-06</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১: রফিকের সকাল</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রফিক সাহেব প্রতিদিন সকাল সাড়ে ৫টায় ওঠেন। গাজীপুরের টঙ্গীতে থাকেন, অফিস মতিঝিলে। দূরত্ব ২২ কিলোমিটার। গুগল ম্যাপে দেখায় ৩৫ মিনিটের পথ। বাস্তবে রফিক সাহেবের লাগে আড়াই ঘণ্টা। কখনো তিন। বৃষ্টির দিনে সাড়ে তিন।</a:t>
            </a:r>
          </a:p>
          <a:p>
            <a:pPr>
              <a:spcAft>
                <a:spcPts val="600"/>
              </a:spcAft>
            </a:pPr>
            <a:r>
              <a:rPr sz="1400">
                <a:solidFill>
                  <a:srgbClr val="1F2937"/>
                </a:solidFill>
              </a:rPr>
              <a:t>রিকশায় টঙ্গী স্ট্যান্ড, সেখান থেকে বাস, আবদুল্লাহপুরে ট্রাফিক জ্যাম, মিরপুর রোডে আরেকটা জ্যাম, ফার্মগেটে তৃতীয় জ্যাম। বাসের ভেতর দাঁড়িয়ে থাকা, ঘামে ভেজা, ব্যাগ বুকে চেপে ধরা। এসি বাসের ভাড়া দেওয়ার সামর্থ্য নেই, স্বাভাবিক বাসে জানালা খোলা, বাইরে থেকে ধুলো আসে, ট্রাকের কালো ধোঁয়া ঢোকে।</a:t>
            </a:r>
          </a:p>
          <a:p>
            <a:pPr>
              <a:spcAft>
                <a:spcPts val="600"/>
              </a:spcAft>
            </a:pPr>
            <a:r>
              <a:rPr sz="1400">
                <a:solidFill>
                  <a:srgbClr val="1F2937"/>
                </a:solidFill>
              </a:rPr>
              <a:t>.narrative-insight {</a:t>
            </a:r>
          </a:p>
          <a:p>
            <a:pPr>
              <a:spcAft>
                <a:spcPts val="600"/>
              </a:spcAft>
            </a:pPr>
            <a:r>
              <a:rPr sz="1400">
                <a:solidFill>
                  <a:srgbClr val="1F2937"/>
                </a:solidFill>
              </a:rPr>
              <a:t>margin: 2rem 0;</a:t>
            </a:r>
          </a:p>
          <a:p>
            <a:pPr>
              <a:spcAft>
                <a:spcPts val="600"/>
              </a:spcAft>
            </a:pPr>
            <a:r>
              <a:rPr sz="1400">
                <a:solidFill>
                  <a:srgbClr val="1F2937"/>
                </a:solidFill>
              </a:rPr>
              <a:t>padding: 0;</a:t>
            </a:r>
          </a:p>
          <a:p>
            <a:pPr>
              <a:spcAft>
                <a:spcPts val="600"/>
              </a:spcAft>
            </a:pPr>
            <a:r>
              <a:rPr sz="1400">
                <a:solidFill>
                  <a:srgbClr val="1F2937"/>
                </a:solidFill>
              </a:rPr>
              <a:t>}</a:t>
            </a:r>
          </a:p>
          <a:p>
            <a:pPr>
              <a:spcAft>
                <a:spcPts val="600"/>
              </a:spcAft>
            </a:pPr>
            <a:r>
              <a:rPr sz="1400">
                <a:solidFill>
                  <a:srgbClr val="1F2937"/>
                </a:solidFill>
              </a:rPr>
              <a:t>.narrative-insight__thesis {</a:t>
            </a:r>
          </a:p>
          <a:p>
            <a:pPr>
              <a:spcAft>
                <a:spcPts val="600"/>
              </a:spcAft>
            </a:pPr>
            <a:r>
              <a:rPr sz="1400">
                <a:solidFill>
                  <a:srgbClr val="1F2937"/>
                </a:solidFill>
              </a:rPr>
              <a:t>font-family: 'Noto Serif Bengali', Georgia, serif;</a:t>
            </a:r>
          </a:p>
          <a:p>
            <a:pPr>
              <a:spcAft>
                <a:spcPts val="600"/>
              </a:spcAft>
            </a:pPr>
            <a:r>
              <a:rPr sz="1400">
                <a:solidFill>
                  <a:srgbClr val="1F2937"/>
                </a:solidFill>
              </a:rPr>
              <a:t>font-size: clamp(1.25rem, 2.4vw, 1.65rem);</a:t>
            </a:r>
          </a:p>
          <a:p>
            <a:pPr>
              <a:spcAft>
                <a:spcPts val="600"/>
              </a:spcAft>
            </a:pPr>
            <a:r>
              <a:rPr sz="1400">
                <a:solidFill>
                  <a:srgbClr val="1F2937"/>
                </a:solidFill>
              </a:rPr>
              <a:t>font-weight: 600;</a:t>
            </a:r>
          </a:p>
          <a:p>
            <a:pPr>
              <a:spcAft>
                <a:spcPts val="600"/>
              </a:spcAft>
            </a:pPr>
            <a:r>
              <a:rPr sz="1400">
                <a:solidFill>
                  <a:srgbClr val="1F2937"/>
                </a:solidFill>
              </a:rPr>
              <a:t>line-height: 1.55;</a:t>
            </a:r>
          </a:p>
          <a:p>
            <a:pPr>
              <a:spcAft>
                <a:spcPts val="600"/>
              </a:spcAft>
            </a:pPr>
            <a:r>
              <a:rPr sz="1400">
                <a:solidFill>
                  <a:srgbClr val="1F2937"/>
                </a:solidFill>
              </a:rPr>
              <a:t>color: #1a1a2e;</a:t>
            </a:r>
          </a:p>
          <a:p>
            <a:pPr>
              <a:spcAft>
                <a:spcPts val="600"/>
              </a:spcAft>
            </a:pPr>
            <a:r>
              <a:rPr sz="1400">
                <a:solidFill>
                  <a:srgbClr val="1F2937"/>
                </a:solidFill>
              </a:rPr>
              <a:t>border-left: 3px solid #c4a35a;</a:t>
            </a:r>
          </a:p>
          <a:p>
            <a:pPr>
              <a:spcAft>
                <a:spcPts val="600"/>
              </a:spcAft>
            </a:pPr>
            <a:r>
              <a:rPr sz="1400">
                <a:solidFill>
                  <a:srgbClr val="1F2937"/>
                </a:solidFill>
              </a:rPr>
              <a:t>padding: 0.6rem 0 0.6rem 1.25rem;</a:t>
            </a:r>
          </a:p>
          <a:p>
            <a:pPr>
              <a:spcAft>
                <a:spcPts val="600"/>
              </a:spcAft>
            </a:pPr>
            <a:r>
              <a:rPr sz="1400">
                <a:solidFill>
                  <a:srgbClr val="1F2937"/>
                </a:solidFill>
              </a:rPr>
              <a:t>margin-bottom: 1.5rem;</a:t>
            </a:r>
          </a:p>
          <a:p>
            <a:pPr>
              <a:spcAft>
                <a:spcPts val="600"/>
              </a:spcAft>
            </a:pPr>
            <a:r>
              <a:rPr sz="1400">
                <a:solidFill>
                  <a:srgbClr val="1F2937"/>
                </a:solidFill>
              </a:rPr>
              <a:t>}</a:t>
            </a:r>
          </a:p>
          <a:p>
            <a:pPr>
              <a:spcAft>
                <a:spcPts val="600"/>
              </a:spcAft>
            </a:pPr>
            <a:r>
              <a:rPr sz="1400">
                <a:solidFill>
                  <a:srgbClr val="1F2937"/>
                </a:solidFill>
              </a:rPr>
              <a:t>.narrative-insight__evidence {</a:t>
            </a:r>
          </a:p>
          <a:p>
            <a:pPr>
              <a:spcAft>
                <a:spcPts val="600"/>
              </a:spcAft>
            </a:pPr>
            <a:r>
              <a:rPr sz="1400">
                <a:solidFill>
                  <a:srgbClr val="1F2937"/>
                </a:solidFill>
              </a:rPr>
              <a:t>display: grid;</a:t>
            </a:r>
          </a:p>
          <a:p>
            <a:pPr>
              <a:spcAft>
                <a:spcPts val="600"/>
              </a:spcAft>
            </a:pPr>
            <a:r>
              <a:rPr sz="1400">
                <a:solidFill>
                  <a:srgbClr val="1F2937"/>
                </a:solidFill>
              </a:rPr>
              <a:t>grid-template-columns: repeat(3, 1fr);</a:t>
            </a:r>
          </a:p>
          <a:p>
            <a:pPr>
              <a:spcAft>
                <a:spcPts val="600"/>
              </a:spcAft>
            </a:pPr>
            <a:r>
              <a:rPr sz="1400">
                <a:solidFill>
                  <a:srgbClr val="1F2937"/>
                </a:solidFill>
              </a:rPr>
              <a:t>gap: 0;</a:t>
            </a:r>
          </a:p>
          <a:p>
            <a:pPr>
              <a:spcAft>
                <a:spcPts val="600"/>
              </a:spcAft>
            </a:pPr>
            <a:r>
              <a:rPr sz="1400">
                <a:solidFill>
                  <a:srgbClr val="1F2937"/>
                </a:solidFill>
              </a:rPr>
              <a:t>border-top: 1px solid #e5e1d8;</a:t>
            </a:r>
          </a:p>
          <a:p>
            <a:pPr>
              <a:spcAft>
                <a:spcPts val="600"/>
              </a:spcAft>
            </a:pPr>
            <a:r>
              <a:rPr sz="1400">
                <a:solidFill>
                  <a:srgbClr val="1F2937"/>
                </a:solidFill>
              </a:rPr>
              <a:t>border-bottom: 1px solid #e5e1d8;</a:t>
            </a:r>
          </a:p>
          <a:p>
            <a:pPr>
              <a:spcAft>
                <a:spcPts val="600"/>
              </a:spcAft>
            </a:pPr>
            <a:r>
              <a:rPr sz="1400">
                <a:solidFill>
                  <a:srgbClr val="1F2937"/>
                </a:solidFill>
              </a:rPr>
              <a:t>}</a:t>
            </a:r>
          </a:p>
          <a:p>
            <a:pPr>
              <a:spcAft>
                <a:spcPts val="600"/>
              </a:spcAft>
            </a:pPr>
            <a:r>
              <a:rPr sz="1400">
                <a:solidFill>
                  <a:srgbClr val="1F2937"/>
                </a:solidFill>
              </a:rPr>
              <a:t>.narrative-insight__point {</a:t>
            </a:r>
          </a:p>
          <a:p>
            <a:pPr>
              <a:spcAft>
                <a:spcPts val="600"/>
              </a:spcAft>
            </a:pPr>
            <a:r>
              <a:rPr sz="1400">
                <a:solidFill>
                  <a:srgbClr val="1F2937"/>
                </a:solidFill>
              </a:rPr>
              <a:t>padding: 1rem 1.1rem;</a:t>
            </a:r>
          </a:p>
          <a:p>
            <a:pPr>
              <a:spcAft>
                <a:spcPts val="600"/>
              </a:spcAft>
            </a:pPr>
            <a:r>
              <a:rPr sz="1400">
                <a:solidFill>
                  <a:srgbClr val="1F2937"/>
                </a:solidFill>
              </a:rPr>
              <a:t>border-right: 1px solid #e5e1d8;</a:t>
            </a:r>
          </a:p>
          <a:p>
            <a:pPr>
              <a:spcAft>
                <a:spcPts val="600"/>
              </a:spcAft>
            </a:pPr>
            <a:r>
              <a:rPr sz="1400">
                <a:solidFill>
                  <a:srgbClr val="1F2937"/>
                </a:solidFill>
              </a:rPr>
              <a:t>}</a:t>
            </a:r>
          </a:p>
          <a:p>
            <a:pPr>
              <a:spcAft>
                <a:spcPts val="600"/>
              </a:spcAft>
            </a:pPr>
            <a:r>
              <a:rPr sz="1400">
                <a:solidFill>
                  <a:srgbClr val="1F2937"/>
                </a:solidFill>
              </a:rPr>
              <a:t>.narrative-insight__point:last-child {</a:t>
            </a:r>
          </a:p>
          <a:p>
            <a:pPr>
              <a:spcAft>
                <a:spcPts val="600"/>
              </a:spcAft>
            </a:pPr>
            <a:r>
              <a:rPr sz="1400">
                <a:solidFill>
                  <a:srgbClr val="1F2937"/>
                </a:solidFill>
              </a:rPr>
              <a:t>border-right: none;</a:t>
            </a:r>
          </a:p>
          <a:p>
            <a:pPr>
              <a:spcAft>
                <a:spcPts val="600"/>
              </a:spcAft>
            </a:pPr>
            <a:r>
              <a:rPr sz="1400">
                <a:solidFill>
                  <a:srgbClr val="1F2937"/>
                </a:solidFill>
              </a:rPr>
              <a:t>}</a:t>
            </a:r>
          </a:p>
          <a:p>
            <a:pPr>
              <a:spcAft>
                <a:spcPts val="600"/>
              </a:spcAft>
            </a:pPr>
            <a:r>
              <a:rPr sz="1400">
                <a:solidFill>
                  <a:srgbClr val="1F2937"/>
                </a:solidFill>
              </a:rPr>
              <a:t>.narrative-insight__value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font-size: 1.65rem;</a:t>
            </a:r>
          </a:p>
          <a:p>
            <a:pPr>
              <a:spcAft>
                <a:spcPts val="600"/>
              </a:spcAft>
            </a:pPr>
            <a:r>
              <a:rPr sz="1400">
                <a:solidFill>
                  <a:srgbClr val="1F2937"/>
                </a:solidFill>
              </a:rPr>
              <a:t>font-weight: 800;</a:t>
            </a:r>
          </a:p>
          <a:p>
            <a:pPr>
              <a:spcAft>
                <a:spcPts val="600"/>
              </a:spcAft>
            </a:pPr>
            <a:r>
              <a:rPr sz="1400">
                <a:solidFill>
                  <a:srgbClr val="1F2937"/>
                </a:solidFill>
              </a:rPr>
              <a:t>color: #1a5276;</a:t>
            </a:r>
          </a:p>
          <a:p>
            <a:pPr>
              <a:spcAft>
                <a:spcPts val="600"/>
              </a:spcAft>
            </a:pPr>
            <a:r>
              <a:rPr sz="1400">
                <a:solidFill>
                  <a:srgbClr val="1F2937"/>
                </a:solidFill>
              </a:rPr>
              <a:t>line-height: 1.2;</a:t>
            </a:r>
          </a:p>
          <a:p>
            <a:pPr>
              <a:spcAft>
                <a:spcPts val="600"/>
              </a:spcAft>
            </a:pPr>
            <a:r>
              <a:rPr sz="1400">
                <a:solidFill>
                  <a:srgbClr val="1F2937"/>
                </a:solidFill>
              </a:rPr>
              <a:t>margin-bottom: 0.3rem;</a:t>
            </a:r>
          </a:p>
          <a:p>
            <a:pPr>
              <a:spcAft>
                <a:spcPts val="600"/>
              </a:spcAft>
            </a:pPr>
            <a:r>
              <a:rPr sz="1400">
                <a:solidFill>
                  <a:srgbClr val="1F2937"/>
                </a:solidFill>
              </a:rPr>
              <a:t>...</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২: গাড়ি বাড়ে, রাস্তা বাড়ে না</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ঢাকার যানজটের মূল কারণ কী? অনেকে বলবেন খারাপ ট্রাফিক ব্যবস্থাপনা। সেটা একটা কারণ, কিন্তু আসল কারণ আরো গভীরে। ঢাকায় গাড়ি বাড়ছে পাগলের মতো, কিন্তু রাস্তা বাড়ছে না।</a:t>
            </a:r>
          </a:p>
          <a:p>
            <a:pPr>
              <a:spcAft>
                <a:spcPts val="600"/>
              </a:spcAft>
            </a:pPr>
            <a:r>
              <a:rPr sz="1400">
                <a:solidFill>
                  <a:srgbClr val="1F2937"/>
                </a:solidFill>
              </a:rPr>
              <a:t>BRTA-র তথ্য অনুযায়ী ঢাকায় নিবন্ধিত যানবাহন ২০১০ সালে ছিল প্রায় ৮ লাখ। ২০২৫ সালে সেটা ৩৫ লাখ ছাড়িয়ে গেছে। পনেরো বছরে চার গুণেরও বেশি। প্রতি বছর গড়ে ১০% হারে বাড়ছে। এই বৃদ্ধির হার চীন বা ভারতের মেগাসিটিগুলোর চেয়েও বেশি। কিন্তু চীন বা ভারত একই সাথে রাস্তা বানিয়েছে, মেট্রো বানিয়েছে, BRT চালু করেছে। ঢাকায় সেসব হয়নি।</a:t>
            </a:r>
          </a:p>
          <a:p>
            <a:pPr>
              <a:spcAft>
                <a:spcPts val="600"/>
              </a:spcAft>
            </a:pPr>
            <a:r>
              <a:rPr sz="1400">
                <a:solidFill>
                  <a:srgbClr val="1F2937"/>
                </a:solidFill>
              </a:rPr>
              <a:t>তাহলে ঢাকায় কতটুকু রাস্তা আছে? একটা শহরে সুস্থভাবে যানবাহন চলাচলের জন্য শহরের মোট জমির কমপক্ষে ২৫% রাস্তার জন্য দরকার। এটা নগর পরিকল্পনার প্রাথমিক নিয়ম।</a:t>
            </a:r>
          </a:p>
          <a:p>
            <a:pPr>
              <a:spcAft>
                <a:spcPts val="600"/>
              </a:spcAft>
            </a:pPr>
            <a:r>
              <a:rPr sz="1400">
                <a:solidFill>
                  <a:srgbClr val="1F2937"/>
                </a:solidFill>
              </a:rPr>
              <a:t>ঢাকায় শহরের জমির মাত্র ৭% রাস্তা। সিঙ্গাপুরে ১৫%, টোকিওতে ২২%, নিউইয়র্কে ৩৬%। আদর্শ মানের এক-তৃতীয়াংশেরও কম। এই ৭% রাস্তায় আবার অনেকটা দখল করে রাখে পথচারী, হকার, রিকশা, আর পার্কিং। কার্যকর রাস্তার পরিমাণ আরো কম, হয়তো ৪ থেকে ৫%। এত কম রাস্তায় ৩৫ লাখ যানবাহন চলানোর চেষ্টা করলে যা হওয়ার কথা তাই হচ্ছে। প্রতিটা রাস্তায়, প্রতিদিন, সকাল থেকে রাত পর্যন্ত জ্যাম।</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৩: গণপরিবহনের মৃত্যু, দুর্ঘটনার উত্থান</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ঢাকার যানজটের আরেকটা বড় কারণ গণপরিবহন ব্যবস্থার ভয়াবহ অবস্থা। পৃথিবীর অন্যান্য মেগাসিটিতে গণপরিবহনে যাত্রীদের বড় অংশ চলাচল করে। ঢাকায়? গণপরিবহনের অংশ ক্রমাগত কমছে।</a:t>
            </a:r>
          </a:p>
          <a:p>
            <a:pPr>
              <a:spcAft>
                <a:spcPts val="600"/>
              </a:spcAft>
            </a:pPr>
            <a:r>
              <a:rPr sz="1400">
                <a:solidFill>
                  <a:srgbClr val="1F2937"/>
                </a:solidFill>
              </a:rPr>
              <a:t>window.PLOTLYENV=window.PLOTLYENV || {};                                if (document.getElementById("5b1ac4d9-7338-4d8a-b95f-c29632734b60")) {                    Plotly.newPlot(                        "5b1ac4d9-7338-4d8a-b95f-c29632734b60",                        [{"marker":{"color":"#27ae60"},"name":"২০০৫","x":["গণপরিবহন\n(বাস)","রিকশা","ব্যক্তিগত\nগাড়ি","মোটরসাইকেল","পায়ে হাঁটা"],"y":[45,30,7,3,15],"type":"bar"},{"marker":{"color":"#e67e22"},"name":"২০১৫","x":["গণপরিবহন\n(বাস)","রিকশা","ব্যক্তিগত\nগাড়ি","মোটরসাইকেল","পায়ে হাঁটা"],"y":[40,27,11,8,14],"type":"bar"},{"marker":{"color":"#e74c3c"},"name":"২০২৫","x":["গণপরিবহন\n(বাস)","রিকশা","ব্যক্তিগত\nগাড়ি","মোটরসাইকেল","পায়ে হাঁটা"],"y":[37,25,15,12,11],"type":"bar"}],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৪: ধোঁয়ায় টাকা পোড়ে, ফুসফুসও পোড়ে</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যানজটের একটা অদৃশ্য কিন্তু ভয়ংকর খরচ আছে: জ্বালানির অপচয়। গাড়ি যখন রাস্তায় দাঁড়িয়ে থাকে, ইঞ্জিন চালু থাকে (idling), তখন জ্বালানি পোড়ে কিন্তু গাড়ি এগোয় না।</a:t>
            </a:r>
          </a:p>
          <a:p>
            <a:pPr>
              <a:spcAft>
                <a:spcPts val="600"/>
              </a:spcAft>
            </a:pPr>
            <a:r>
              <a:rPr sz="1400">
                <a:solidFill>
                  <a:srgbClr val="1F2937"/>
                </a:solidFill>
              </a:rPr>
              <a:t>ঢাকায় যানজটের কারণে বছরে অতিরিক্ত প্রায় ৮০ কোটি লিটার জ্বালানি নষ্ট হয়। স্বাভাবিক গতিতে (৩০ কিমি/ঘণ্টা) একটা গাড়ি প্রতি কিলোমিটারে যতটুকু জ্বালানি খরচ করে, জ্যামে আটকে থাকলে (৫ কিমি/ঘণ্টা) সেই খরচ ৩ থেকে ৪ গুণ বেড়ে যায়। এই অতিরিক্ত জ্বালানির মূল্য বছরে প্রায় ০.৯ বিলিয়ন ডলার। পুরোটাই আমদানি করা জ্বালানি, মানে ডলারে কিনতে হয়।</a:t>
            </a:r>
          </a:p>
          <a:p>
            <a:pPr>
              <a:spcAft>
                <a:spcPts val="600"/>
              </a:spcAft>
            </a:pPr>
            <a:r>
              <a:rPr sz="1400">
                <a:solidFill>
                  <a:srgbClr val="1F2937"/>
                </a:solidFill>
              </a:rPr>
              <a:t>আর এই জ্বালানি পুড়ে যে ধোঁয়া তৈরি হয়, সেটা ঢাকার বাতাসকে বিষাক্ত করছে:</a:t>
            </a:r>
          </a:p>
          <a:p>
            <a:pPr>
              <a:spcAft>
                <a:spcPts val="600"/>
              </a:spcAft>
            </a:pPr>
            <a:r>
              <a:rPr sz="1400">
                <a:solidFill>
                  <a:srgbClr val="1F2937"/>
                </a:solidFill>
              </a:rPr>
              <a:t>window.PLOTLYENV=window.PLOTLYENV || {};                                if (document.getElementById("e6fac1e8-c940-4281-91fd-c84190318f6c")) {                    Plotly.newPlot(                        "e6fac1e8-c940-4281-91fd-c84190318f6c",                        [{"line":{"color":"#2980b9","width":2.5},"mode":"lines+markers","name":"গড় গতি (কিমি\u002fঘণ্টা)","x":[2010,2011,2012,2013,2014,2015,2016,2017,2018,2019,2020,2021,2022,2023,2024,2025],"y":[14,13,12,11,10,9,8.5,8,7.5,7,6.5,6.2,5.8,5.5,5.2,5.0],"yaxis":"y","type":"scatter"},{"line":{"color":"#e74c3c","width":2.5},"mode":"lines+markers","name":"PM2.5 (µg\u002fm³)","x":[2010,2011,2012,2013,2014,2015,2016,2017,2018,2019,2020,2021,2022,2023,2024,2025],"y":[85,90,95,100,108,115,118,122,128,132,138,142,148,155,160,165],"yaxis":"y2","type":"scatter"}],                        {"template":{"data":{"histog...</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৫: মেট্রো এসেছে, কিন্তু যথেষ্ট?</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MRT Line-6 ঢাকার প্রথম আধুনিক গণপরিবহন। উত্তরা থেকে মতিঝিল, শীতাতপ নিয়ন্ত্রিত, সময়মতো চলে। ঢাকার ইতিহাসে এটা একটা মাইলফলক। কিন্তু একটা লাইন দিয়ে কতটুকু হবে?</a:t>
            </a:r>
          </a:p>
          <a:p>
            <a:pPr>
              <a:spcAft>
                <a:spcPts val="600"/>
              </a:spcAft>
            </a:pPr>
            <a:r>
              <a:rPr sz="1400">
                <a:solidFill>
                  <a:srgbClr val="1F2937"/>
                </a:solidFill>
              </a:rPr>
              <a:t>MRT Line-6 এর বর্তমান দৈনিক যাত্রী সংখ্যা প্রায় ৩.৫ লাখ। পূর্ণ সক্ষমতায় এটা ৫ লাখ পর্যন্ত যেতে পারে। ঢাকায় প্রতিদিন মোট ট্রিপ হয় ২.৫ কোটি। মানে মেট্রো কভার করছে মোট যাতায়াতের ২%। ভবিষ্যতে MRT Line-1, Line-2, Line-5 চালু হলে সেটা হয়তো ১০ থেকে ১৫% হবে। কিন্তু সেগুলো সম্পূর্ণ চালু হতে ২০৩৫ সাল পর্যন্ত অপেক্ষা করতে হবে। ততদিনে ঢাকায় যানবাহন আরো ৫০% বাড়বে।</a:t>
            </a:r>
          </a:p>
          <a:p>
            <a:pPr>
              <a:spcAft>
                <a:spcPts val="600"/>
              </a:spcAft>
            </a:pPr>
            <a:r>
              <a:rPr sz="1400">
                <a:solidFill>
                  <a:srgbClr val="1F2937"/>
                </a:solidFill>
              </a:rPr>
              <a:t>মেট্রো রেল একটা ভালো শুরু, কিন্তু একা যথেষ্ট না। ঢাকার দরকার সমন্বিত গণপরিবহন ব্যবস্থা: মেট্রো, BRT, সংগঠিত বাস রুট, নদীপথ, সব একসাথে। গত ১০ বছরে ঢাকায় পরিবহন খাতে সরকারি ব্যয়ের ৫৫% গেছে ফ্লাইওভার ও এলিভেটেড এক্সপ্রেসওয়েতে, ৩০% মেট্রো রেলে, মাত্র ৫% গণপরিবহন উন্নয়নে। মানে খরচের সিংহভাগ গেছে ব্যক্তিগত গাড়ির সুবিধার্থে। পৃথিবীর সফল শহরগুলো উল্টো করেছে। সিউল, টোকিও, সিঙ্গাপুর, বোগোতা, এরা সব পরিবহন বাজেটের ৬০ থেকে ৭০% খরচ করেছে গণপরিবহনে। ঢাকা করেছে ৫%।</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৬: পৃথিবীর সবচেয়ে ধীর শহর</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ঢাকার সমস্যা কি অনন্য? না। ব্যাংকক, জাকার্তা, মুম্বাই, কায়রো, সবাই একই সমস্যায় ভুগেছে বা ভুগছে। কিন্তু অনেকে সমাধানের পথে এগিয়েছে। ঢাকা এগোয়নি।</a:t>
            </a:r>
          </a:p>
          <a:p>
            <a:pPr>
              <a:spcAft>
                <a:spcPts val="600"/>
              </a:spcAft>
            </a:pPr>
            <a:r>
              <a:rPr sz="1400">
                <a:solidFill>
                  <a:srgbClr val="1F2937"/>
                </a:solidFill>
              </a:rPr>
              <a:t>TomTom Traffic Index অনুযায়ী ব্যাংককে ১০ কিমি যেতে গড়ে ২৭ মিনিট লাগে, জাকার্তায় ২৯, মুম্বাইতে ৩২, কায়রোতে ৩১, ঢাকায় ৪৫। ঢাকা পৃথিবীর সবচেয়ে ধীরগতির মেগাসিটি।</a:t>
            </a:r>
          </a:p>
          <a:p>
            <a:pPr>
              <a:spcAft>
                <a:spcPts val="600"/>
              </a:spcAft>
            </a:pPr>
            <a:r>
              <a:rPr sz="1400">
                <a:solidFill>
                  <a:srgbClr val="1F2937"/>
                </a:solidFill>
              </a:rPr>
              <a:t>ব্যাংকক ২০২০ সালে BTS Skytrain ও MRT সিস্টেম প্রসারিত করেছে। ১০ বছরে ৫ লাইন থেকে ১২ লাইন হয়েছে। যানজট সম্পূর্ণ কমেনি, কিন্তু পিক আওয়ারে যাত্রাকাল ২০% কমেছে। জাকার্তা TransJakarta BRT চালু করেছে, পৃথিবীর দীর্ঘতম BRT নেটওয়ার্ক, ২৫১ কিলোমিটার, প্রতিদিন ১০ লাখ যাত্রী বহন করে। মুম্বাই তার শতবর্ষী লোকাল ট্রেন নেটওয়ার্ক (প্রতিদিন ৮০ লাখ যাত্রী) ছাড়াও মেট্রো রেল বানাচ্ছে, ১৪টা লাইন, ৩৩৭ কিলোমিটার।</a:t>
            </a:r>
          </a:p>
          <a:p>
            <a:pPr>
              <a:spcAft>
                <a:spcPts val="600"/>
              </a:spcAft>
            </a:pPr>
            <a:r>
              <a:rPr sz="1400">
                <a:solidFill>
                  <a:srgbClr val="1F2937"/>
                </a:solidFill>
              </a:rPr>
              <a:t>ঢাকায় ১টা মেট্রো লাইন আছে। ২০ কিলোমিটার।</a:t>
            </a:r>
          </a:p>
          <a:p>
            <a:pPr>
              <a:spcAft>
                <a:spcPts val="600"/>
              </a:spcAft>
            </a:pPr>
            <a:r>
              <a:rPr sz="1400">
                <a:solidFill>
                  <a:srgbClr val="1F2937"/>
                </a:solidFill>
              </a:rPr>
              <a:t>সমাধান কি আছে? হ্যাঁ, আছে। মেট্রো নেটওয়ার্ক ৬ থেকে ৮ লাইনে সম্প্রসারণ করা দরকার। BRT চালু করা দরকার প্রধান করিডোরগুলোতে। বাস রুট সংগঠিত করা দরকার, সমন্বিত ভাড়া কার্ড চালু করা দরকার। নদীপথে ওয়াটার ট্যাক্সি চালু করা দরকার বুড়িগঙ্গা, তুরাগ, শীতলক্ষ্যায়। ঢাকায় ব্যক্তিগত গাড়ির সংখ্যা নিয়ন্ত্রণ করা দরকার, সিঙ্গাপুরের COE মডেলে।</a:t>
            </a:r>
          </a:p>
          <a:p>
            <a:pPr>
              <a:spcAft>
                <a:spcPts val="600"/>
              </a:spcAft>
            </a:pPr>
            <a:r>
              <a:rPr sz="1400">
                <a:solidFill>
                  <a:srgbClr val="1F2937"/>
                </a:solidFill>
              </a:rPr>
              <a:t>কিন্তু এর কোনোটাই কেউ করছে না। ফ্লাইওভার বানানো সহজ, কারণ সেটা দেখা যায়, ভোটারদের দেখানো যায়, উদ্বোধনে ফিতা কাটা যায়। গণপরিবহন ব্যবস্থা সংস্কার কঠিন, কারণ সেটা অদৃশ্য, দীর্ঘমেয়াদি, আর ক্ষমতাশালী বাস মালিক সমিতির স্বার্থের বিরুদ্ধে যায়।</a:t>
            </a:r>
          </a:p>
          <a:p>
            <a:pPr>
              <a:spcAft>
                <a:spcPts val="600"/>
              </a:spcAft>
            </a:pPr>
            <a:r>
              <a:rPr sz="1400">
                <a:solidFill>
                  <a:srgbClr val="1F2937"/>
                </a:solidFill>
              </a:rPr>
              <a:t>আসুন শেষ করি যেখানে শুরু করেছিলাম।</a:t>
            </a:r>
          </a:p>
          <a:p>
            <a:pPr>
              <a:spcAft>
                <a:spcPts val="600"/>
              </a:spcAft>
            </a:pPr>
            <a:r>
              <a:rPr sz="1400">
                <a:solidFill>
                  <a:srgbClr val="1F2937"/>
                </a:solidFill>
              </a:rPr>
              <a:t>রফিক সাহেব আজ রাতেও আড়াই ঘণ্টা ধরে বাসায় ফিরবেন। ক্লান্ত শরীরে ঘরে ঢুকে দেখবেন ছেলে ঘুমিয়ে গেছে, কারণ ছেলের ঘুমের সময়ের আগে ব...</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