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বস্তিতে কত মানুষ বাস করে?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রহিমার ঘর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 বেগমের ঘর ১০০ বর্গফুট। টিনের চাল, বাঁশের বেড়া, মাটির মেঝে। এই ঘরে থাকে পাঁচজন: রহিমা, তার স্বামী রিকশাচালক জব্বার, দুই মেয়ে আর এক ছেলে। রাতে সবাই পাশাপাশি শুয়ে পড়ে। গরমকালে ঘরের ভেতর তাপমাত্রা ৪০ ডিগ্রি ছাড়ায়। বৃষ্টি হলে চাল দিয়ে পানি পড়ে। শীতকালে দেয়ালের ফাঁক দিয়ে হাওয়া ঢোকে।</a:t>
            </a:r>
          </a:p>
          <a:p>
            <a:pPr>
              <a:spcAft>
                <a:spcPts val="600"/>
              </a:spcAft>
            </a:pPr>
            <a:r>
              <a:rPr sz="1400">
                <a:solidFill>
                  <a:srgbClr val="1F2937"/>
                </a:solidFill>
              </a:rPr>
              <a:t>রহিমা ভোর ৫টায় ওঠে। পাশের বাসার টিউবওয়েলে লাইন দেয়। ৩০-৪০ জন মানুষের একটা টিউবওয়েল। লাইনে দাঁড়িয়ে থাকতে থাকতে ৪৫ মিনিট চলে যায়। দুই কলসি পানি নিয়ে ঘরে ফেরে। এই পানি দিয়ে রান্না, গোসল, বাসন ধোয়া, সবকিছু চালাতে হবে। পানি ফুটিয়ে খাওয়ার সময় বা জ্বালানি নেই। তাই কাঁচা পানিই খায়। ছেলেমেয়েদের প্রায়ই ডায়রিয়া হয়।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কেন আসে, কোথা থেকে আসে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বস্তিবাসীদের ৮৫%-এর বেশি গ্রাম থেকে এসেছে। কেউ নদীভাঙনে ঘরবাড়ি হারিয়ে, কেউ মঙ্গায় না খেয়ে, কেউ ভূমিহীন হয়ে। তারা গ্রামে আর টিকতে পারেনি। ঢাকায় এসেছে একটাই আশায়: কাজ পাবে, খেতে পারবে।</a:t>
            </a:r>
          </a:p>
          <a:p>
            <a:pPr>
              <a:spcAft>
                <a:spcPts val="600"/>
              </a:spcAft>
            </a:pPr>
            <a:r>
              <a:rPr sz="1400">
                <a:solidFill>
                  <a:srgbClr val="1F2937"/>
                </a:solidFill>
              </a:rPr>
              <a:t>কোন কোন জেলা থেকে সবচেয়ে বেশি মানুষ আসে? এই চার্টটা দেখুন:</a:t>
            </a:r>
          </a:p>
          <a:p>
            <a:pPr>
              <a:spcAft>
                <a:spcPts val="600"/>
              </a:spcAft>
            </a:pPr>
            <a:r>
              <a:rPr sz="1400">
                <a:solidFill>
                  <a:srgbClr val="1F2937"/>
                </a:solidFill>
              </a:rPr>
              <a:t>window.PLOTLYENV=window.PLOTLYENV || {};                                if (document.getElementById("3954837a-1d77-491c-86fa-0231e5526ddb")) {                    Plotly.newPlot(                        "3954837a-1d77-491c-86fa-0231e5526ddb",                        [{"marker":{"color":["#e74c3c","#e74c3c","#e67e22","#e67e22","#e67e22","#e67e22","#2980b9","#2980b9","#2980b9","#2980b9"]},"orientation":"h","text":["14%","11%","9%","8%","7%","7%","6%","5%","5%","4%"],"textposition":"outside","x":[14,11,9,8,7,7,6,5,5,4],"y":["বরিশাল","ভোলা","ফরিদপুর","কুড়িগ্রাম","ময়মনসিংহ","গাইবান্ধা","পটুয়াখালী","শরীয়তপুর","রংপুর","কিশোরগঞ্জ"],"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উচ্ছেদ, আগুন আর পানির লড়াই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"ক্লিয়ার করো।" এই দুই শব্দে হাজার হাজার পরিবারের জীবন ওলটপালট হয়ে যায়।</a:t>
            </a:r>
          </a:p>
          <a:p>
            <a:pPr>
              <a:spcAft>
                <a:spcPts val="600"/>
              </a:spcAft>
            </a:pPr>
            <a:r>
              <a:rPr sz="1400">
                <a:solidFill>
                  <a:srgbClr val="1F2937"/>
                </a:solidFill>
              </a:rPr>
              <a:t>ঢাকায় বস্তি উচ্ছেদ একটা নিয়মিত ঘটনা। কখনো "উন্নয়ন প্রকল্পের" জন্য, কখনো "অবৈধ দখল মুক্ত করতে", কখনো "নদী রক্ষায়"। কারণ যাই হোক, ফলাফল একটাই: বুলডোজার এসে সব গুঁড়িয়ে দেয়। টিনের চাল, বাঁশের খুঁটি, কাপড়চোপড়, রান্নার হাঁড়িপাতিল, সব মাটিতে মিশে যায়। মানুষগুলো রাস্তায় দাঁড়িয়ে থাকে। কোথায় যাবে জানে না।</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(document.getElementById("1a5537df-465a-42d7-b49b-14ab9e573d36")) {                    Plotly.newPlot(                        "1a5537df-465a-42d7-b49b-14ab9e573d36",                        [{"marker":{"color":["#e67e22","#e67e22","#e74c3c","#e74c3c","#e67e22","#e67e22","#e74c3c","#e67e22"]},"text":["25 হাজার","15 হাজার","50 হাজার","30 হাজার","20 হাজার","12 হাজার","35 হাজার","18 হাজার"],"textfont":{"size":10},"textposition":"outside","x":["বসুন্ধরা\n২০০২","পুরানা পল্টন\n২০০৭","কড়াইল\n২০১২","মিরপুর রেললাইন\n২০১৬","সাতটালা\n২০১৭","চক্রবর্তী রোড\n২০১৯","কমলাপুর রেললাইন\n২০২০","মিরপুর-১২\n২০২৩"],"y":[25,15,50,30,20,12,35,18],"type":"bar"}],                        {"template":{"data":{"histogram2dcontour":[{"type":"histogram2dcontour","colorbar":{"outlinewidth":0,"ticks":""},"colorscale":[[0.0,"#0d0887"],[0.1111111111111111,"#46039f"],[0.2222222222222222,"#7201a8"],[0.3333333333333333,"#9c179e"],[0.4444444444444444,"#bd3786"],[0.5555555555555556,"#d8576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১০০ বর্গফুটে জীবন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থামুন। ১০০ বর্গফুট কল্পনা করুন। একটা স্ট্যান্ডার্ড পার্কিং স্পেসের চেয়ে ছোট। আপনার বাথরুমের সমান হতে পারে, বা তার চেয়ে ছোট। এই জায়গায় ৪-৫ জন মানুষ ঘুমায়, রান্না করে, পড়াশোনা করে, অসুস্থ হলে শুয়ে থাকে।</a:t>
            </a:r>
          </a:p>
          <a:p>
            <a:pPr>
              <a:spcAft>
                <a:spcPts val="600"/>
              </a:spcAft>
            </a:pPr>
            <a:r>
              <a:rPr sz="1400">
                <a:solidFill>
                  <a:srgbClr val="1F2937"/>
                </a:solidFill>
              </a:rPr>
              <a:t>এই ঘনত্বটা পৃথিবীর অন্য বস্তিগুলোর সাথে তুলনা করলে কেমন?</a:t>
            </a:r>
          </a:p>
          <a:p>
            <a:pPr>
              <a:spcAft>
                <a:spcPts val="600"/>
              </a:spcAft>
            </a:pPr>
            <a:r>
              <a:rPr sz="1400">
                <a:solidFill>
                  <a:srgbClr val="1F2937"/>
                </a:solidFill>
              </a:rPr>
              <a:t>window.PLOTLYENV=window.PLOTLYENV || {};                                if (document.getElementById("59fd3373-729b-4623-8044-525a9e7c28f3")) {                    Plotly.newPlot(                        "59fd3373-729b-4623-8044-525a9e7c28f3",                        [{"marker":{"color":["#e74c3c","#e67e22","#e67e22","#16a085","#16a085","#27ae60"]},"text":["2.0 m²","2.5 m²","3.0 m²","4.5 m²","5.0 m²","12.0 m²"],"textposition":"outside","x":["ঢাকা\n(বস্তি)","মুম্বাই\n(ধারাভি)","নাইরোবি\n(কিবেরা)","লিমা\n(পুয়েব্লো হোভেন)","মেক্সিকো সিটি\n(বস্তি)","ঢাকা\n(মধ্যবিত্ত)"],"y":[2.0,2.5,3.0,4.5,5.0,12.0],"type":"bar"}],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অদৃশ্য শ্রমিক, অদৃশ্য অর্থনীতি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বস্তিবাসীরা অদৃশ্য, কিন্তু তাদের শ্রম ছাড়া ঢাকা একদিনও চলবে না।</a:t>
            </a:r>
          </a:p>
          <a:p>
            <a:pPr>
              <a:spcAft>
                <a:spcPts val="600"/>
              </a:spcAft>
            </a:pPr>
            <a:r>
              <a:rPr sz="1400">
                <a:solidFill>
                  <a:srgbClr val="1F2937"/>
                </a:solidFill>
              </a:rPr>
              <a:t>আপনার বাসায় যে গৃহকর্মী কাজ করে, সে বস্তিতে থাকে। যে রিকশাচালক আপনাকে অফিসে নিয়ে যায়, সে বস্তিতে থাকে। আপনার অফিস বিল্ডিংয়ের নির্মাণ শ্রমিক, চা-ওয়ালা, সিকিউরিটি গার্ড, ক্লিনার: এদের বেশিরভাগ বস্তিতে থাকে। গার্মেন্টস কারখানার ৪০ লাখ শ্রমিকের একটা বড় অংশ বস্তিবাসী। ঢাকার রেস্তোরাঁর রাঁধুনি, হোটেলের বয়, মার্কেটের কুলি, সবাই।</a:t>
            </a:r>
          </a:p>
          <a:p>
            <a:pPr>
              <a:spcAft>
                <a:spcPts val="600"/>
              </a:spcAft>
            </a:pPr>
            <a:r>
              <a:rPr sz="1400">
                <a:solidFill>
                  <a:srgbClr val="1F2937"/>
                </a:solidFill>
              </a:rPr>
              <a:t>ঢাকার অনানুষ্ঠানিক অর্থনীতি (GDP-র প্রায় ৪০%) মূলত বস্তিবাসীদের শ্রমে চলে। তারা শহরকে চালায়, কিন্তু শহর তাদের চেনে না। তাদের কোনো সামাজিক সুরক্ষা নেই। অসুস্থ হলে সরকারি হাসপাতালে যায়, কিন্তু সেখানে ভিড় এত বেশি যে ডাক্তারের দেখা পেতে সারাদিন লাগে। ওষুধ কিনতে হয় নিজের পকেট থেকে। একটা বড় অসুখ হলে পুরো পরিবার ঋণের জালে আটকে যায়।</a:t>
            </a:r>
          </a:p>
          <a:p>
            <a:pPr>
              <a:spcAft>
                <a:spcPts val="600"/>
              </a:spcAft>
            </a:pPr>
            <a:r>
              <a:rPr sz="1400">
                <a:solidFill>
                  <a:srgbClr val="1F2937"/>
                </a:solidFill>
              </a:rPr>
              <a:t>এই মানুষগুলোর জন্য কী করা যায়? পৃথিবীতে উদাহরণ আছে।</a:t>
            </a:r>
          </a:p>
          <a:p>
            <a:pPr>
              <a:spcAft>
                <a:spcPts val="600"/>
              </a:spcAft>
            </a:pPr>
            <a:r>
              <a:rPr sz="1400">
                <a:solidFill>
                  <a:srgbClr val="1F2937"/>
                </a:solidFill>
              </a:rPr>
              <a:t>ব্রাজিলের ফাভেলা-বাইরো প্রোগ্রাম: রিও ডি জেনেইরোতে ১৯৯৫ সালে শুরু হয়। বস্তি উচ্ছেদ না করে বস্তিকে উন্নত করা হলো। রাস্তা পাকা করা, পানি-বিদ্যুৎ সংযোগ, স্কুল-ক্লিনিক তৈরি, জমির অধিকার দেওয়া। ১০ বছরে ৬ লাখ মানুষের জীবনমান উন্নত হলো।</a:t>
            </a:r>
          </a:p>
          <a:p>
            <a:pPr>
              <a:spcAft>
                <a:spcPts val="600"/>
              </a:spcAft>
            </a:pPr>
            <a:r>
              <a:rPr sz="1400">
                <a:solidFill>
                  <a:srgbClr val="1F2937"/>
                </a:solidFill>
              </a:rPr>
              <a:t>ভারতের রাজীব আবাস যোজনা: বস্তিবাসীদের ফ্ল্যাট দেওয়ার প্রকল্প। সমস্যা আছে (অনেকে ফ্ল্যাট পেয়ে বিক্রি করে দেয়, লোকেশন দূরে হওয়ায় কাজ হারায়), কিন্তু অন্তত একটা নীতিগত স্বীকৃতি আছে যে বস্তিবাসীদের আবাসনের অধিকার আছে।</a:t>
            </a:r>
          </a:p>
          <a:p>
            <a:pPr>
              <a:spcAft>
                <a:spcPts val="600"/>
              </a:spcAft>
            </a:pPr>
            <a:r>
              <a:rPr sz="1400">
                <a:solidFill>
                  <a:srgbClr val="1F2937"/>
                </a:solidFill>
              </a:rPr>
              <a:t>থাইল্যান্ডের CODI মডেল: কমিউনিটি-ভিত্তিক আবাসন। বস্তিবাসীদের সংগঠিত করে তাদের নিজেদের হাতে পরিকল্পনা ও নির্মাণের দায়িত্ব দেওয়া হয়। সরকার জমি ও ঋণ দেয়, বাসিন্দারা নিজেরা ঘর তৈরি করে।</a:t>
            </a:r>
          </a:p>
          <a:p>
            <a:pPr>
              <a:spcAft>
                <a:spcPts val="600"/>
              </a:spcAft>
            </a:pPr>
            <a:r>
              <a:rPr sz="1400">
                <a:solidFill>
                  <a:srgbClr val="1F2937"/>
                </a:solidFill>
              </a:rPr>
              <a:t>বাংলাদেশে এর কোনোটাই নেই। জাতীয় আবাসন নীতি ২০১৬ তে "বস্তি উন্নয়নে...</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রহিমার প্রশ্ন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ফিরে যাই রহিমার কাছে।</a:t>
            </a:r>
          </a:p>
          <a:p>
            <a:pPr>
              <a:spcAft>
                <a:spcPts val="600"/>
              </a:spcAft>
            </a:pPr>
            <a:r>
              <a:rPr sz="1400">
                <a:solidFill>
                  <a:srgbClr val="1F2937"/>
                </a:solidFill>
              </a:rPr>
              <a:t>রহিমা ভোলা থেকে এসেছিল ২০১০ সালে। নদী তাদের বাড়ি খেয়ে নিয়েছিল। বাবার তিন বিঘা জমি ছিল, সব নদীতে গেছে। প্রথমে বাঁধের উপর থাকতো, তারপর আত্মীয়ের বাড়িতে, তারপর ঢাকা।</a:t>
            </a:r>
          </a:p>
          <a:p>
            <a:pPr>
              <a:spcAft>
                <a:spcPts val="600"/>
              </a:spcAft>
            </a:pPr>
            <a:r>
              <a:rPr sz="1400">
                <a:solidFill>
                  <a:srgbClr val="1F2937"/>
                </a:solidFill>
              </a:rPr>
              <a:t>পনেরো বছর ধরে ঢাকায় আছে। ভাড়া দিয়ে যাচ্ছে। কিন্তু কোনো স্থায়িত্ব নেই। গত বছর বস্তিতে আগুন লেগে পাশের সারির ঘরগুলো পুড়ে গেছে। তার ঘর বেঁচেছে, কিন্তু ভয়ে রাতে ঘুমাতে পারে না। উচ্ছেদের গুজব শোনে মাঝেমধ্যে। "শুনছি সরকার এই জায়গায় রাস্তা করবে।" তাহলে কোথায় যাবে?</a:t>
            </a:r>
          </a:p>
          <a:p>
            <a:pPr>
              <a:spcAft>
                <a:spcPts val="600"/>
              </a:spcAft>
            </a:pPr>
            <a:r>
              <a:rPr sz="1400">
                <a:solidFill>
                  <a:srgbClr val="1F2937"/>
                </a:solidFill>
              </a:rPr>
              <a:t>তার বড় মেয়ে ক্লাস সেভেনে পড়ে। পড়াশোনায় ভালো। কিন্তু বস্তিতে পড়ার জায়গা নেই। সন্ধ্যায় রাস্তার আলোয় বসে পড়ে। রহিমা চায় মেয়েটা যেন SSC পাস করে, একটা চাকরি পায়, বস্তি থেকে বের হয়। কিন্তু বস্তির ঠিকানা দিয়ে কোথায় চাকরির আবেদন করবে? কে তাকে নেবে?</a:t>
            </a:r>
          </a:p>
          <a:p>
            <a:pPr>
              <a:spcAft>
                <a:spcPts val="600"/>
              </a:spcAft>
            </a:pPr>
            <a:r>
              <a:rPr sz="1400">
                <a:solidFill>
                  <a:srgbClr val="1F2937"/>
                </a:solidFill>
              </a:rPr>
              <a:t>রহিমা জানে না যে ঢাকায় ৬০ লাখ মানুষ তার মতো। সে জানে না যে CUS-র জরিপে তার ঘরটা একটা সংখ্যা মাত্র। সে শুধু জানে যে পনেরো বছর ধরে ঢাকায় আছে, এখনো "অবৈধ বাসিন্দা"। ট্যাক্স দেয় না কারণ আয় এত কম যে ট্যাক্সের আওতায় পড়ে না। কিন্তু ভাড়া দেয়, বাজার করে, বিদ্যুৎ বিল দেয় (অবৈধ সংযোগে হলেও), সন্তানদের স্কুলে পাঠায়। সে এই শহরের অংশ, কিন্তু শহর তাকে তার অংশ মনে করে না।</a:t>
            </a:r>
          </a:p>
          <a:p>
            <a:pPr>
              <a:spcAft>
                <a:spcPts val="600"/>
              </a:spcAft>
            </a:pPr>
            <a:r>
              <a:rPr sz="1400">
                <a:solidFill>
                  <a:srgbClr val="1F2937"/>
                </a:solidFill>
              </a:rPr>
              <a:t>পৃথিবীর অনেক শহর তাদের বস্তিবাসীদের নাগরিক হিসেবে স্বীকৃতি দিয়েছে। জমির অধিকার দিয়েছে, আবাসনের ব্যবস্থা করেছে, মৌলিক সেবা পৌঁছে দিয়েছে। এটা দয়া না, এটা বুদ্ধিমানের কাজ। কারণ বস্তিবাসী সুস্থ থাকলে, তাদের সন্তানরা শিক্ষিত হলে, তারা আরো বেশি উৎপাদনশীল হয়। পুরো শহরের অর্থনীতি লাভবান হয়।</a:t>
            </a:r>
          </a:p>
          <a:p>
            <a:pPr>
              <a:spcAft>
                <a:spcPts val="600"/>
              </a:spcAft>
            </a:pPr>
            <a:r>
              <a:rPr sz="1400">
                <a:solidFill>
                  <a:srgbClr val="1F2937"/>
                </a:solidFill>
              </a:rPr>
              <a:t>ঢাকা কি এটা করবে? নাকি আমরা এভাবেই চালিয়ে যাবো: ৬০ লাখ মানুষকে না দেখার ভান করে, তাদের শ্রম ব্যবহার করে, আর মাঝেমধ্য...</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