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পাহারাদারকে কে পাহারা দেবে?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জমির দলিল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সাহেবের বাবা মারা গেছেন ছয় মাস আগে। সিলেটে বাবার নামে দুই বিঘা জমি আছে। এখন জমিটা নিজের নামে করতে হবে। সোজা কাজ, তাই না?</a:t>
            </a:r>
          </a:p>
          <a:p>
            <a:pPr>
              <a:spcAft>
                <a:spcPts val="600"/>
              </a:spcAft>
            </a:pPr>
            <a:r>
              <a:rPr sz="1400">
                <a:solidFill>
                  <a:srgbClr val="1F2937"/>
                </a:solidFill>
              </a:rPr>
              <a:t>করিম সাহেব সকাল আটটায় ভূমি অফিসে গেলেন। সেখানে গিয়ে জানলেন, প্রথমে ওয়ারিশ সনদ লাগবে। সেটার জন্য ইউনিয়ন পরিষদে যেতে হবে। ইউনিয়ন পরিষদে গেলেন, চেয়ারম্যান বললেন "পরে আসেন"। পরে মানে কবে? "দেখি।" একজন দালাল এসে কানে কানে বললো, "৫,০০০ টাকা দিলে আজই হয়ে যাবে।" দিলেন। হয়ে গেলো।</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গণতন্ত্র সংখ্যায়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গণতন্ত্র নিয়ে কথা বললে দুটো প্রতিক্রিয়া পাওয়া যায়। একদল বলে, "গণতন্ত্র আছে, নির্বাচন হয়, সংসদ চলে।" আরেকদল বলে, "কীসের গণতন্ত্র, সব নাটক।" দুটোই আবেগের কথা। ডেটা কী বলে, সেটা দেখা যাক।</a:t>
            </a:r>
          </a:p>
          <a:p>
            <a:pPr>
              <a:spcAft>
                <a:spcPts val="600"/>
              </a:spcAft>
            </a:pPr>
            <a:r>
              <a:rPr sz="1400">
                <a:solidFill>
                  <a:srgbClr val="1F2937"/>
                </a:solidFill>
              </a:rPr>
              <a:t>সুইডেনের গোথেনবার্গ বিশ্ববিদ্যালয়ের V-Dem (Varieties of Democracy) ইন্সটিটিউট পৃথিবীর সবচেয়ে বিস্তৃত গণতন্ত্র পরিমাপ প্রকল্প চালায়। তারা ২০০টার বেশি দেশের গণতন্ত্রের মান পরিমাপ করে, শত শত সূচক দিয়ে। রাজনৈতিক দলের পক্ষপাতিত্বের বাইরে, পদ্ধতিগতভাবে, ডেটা দিয়ে।</a:t>
            </a:r>
          </a:p>
          <a:p>
            <a:pPr>
              <a:spcAft>
                <a:spcPts val="600"/>
              </a:spcAft>
            </a:pPr>
            <a:r>
              <a:rPr sz="1400">
                <a:solidFill>
                  <a:srgbClr val="1F2937"/>
                </a:solidFill>
              </a:rPr>
              <a:t>বাংলাদেশের ভি-ডেম ইলেক্টোরাল ডেমোক্রেসি স্কোর দেখুন:</a:t>
            </a:r>
          </a:p>
          <a:p>
            <a:pPr>
              <a:spcAft>
                <a:spcPts val="600"/>
              </a:spcAft>
            </a:pPr>
            <a:r>
              <a:rPr sz="1400">
                <a:solidFill>
                  <a:srgbClr val="1F2937"/>
                </a:solidFill>
              </a:rPr>
              <a:t>window.PLOTLYENV=window.PLOTLYENV || {};                                if (document.getElementById("feb567ca-cd0c-4483-9a53-76099243ac68")) {                    Plotly.newPlot(                        "feb567ca-cd0c-4483-9a53-76099243ac68",                        [{"fill":"tozeroy","fillcolor":"rgba(192,57,43,0.08)","line":{"color":"#c0392b","width":3},"mode":"lines+markers","name":"ভি-ডেম স্কোর","x":[2000,2001,2002,2003,2004,2005,2006,2007,2008,2009,2010,2011,2012,2013,2014,2015,2016,2017,2018,2019,2020,2021,2022,2023,2024],"y":[0.511,0.504,0.463,0.474,0.474,0.474,0.424,0.205,0.209,0.418,0.427,0.416,0.411,0.377,0.281,0.271,0.269,0.264,0.254,0.251,0.258,0.254,0.263,0.253,0.201],"type":"scatter"}],                        {"template":{"data":{"histogram2dcontour":[{"type":"histogram2dcontour","colorbar":{"outlinewidth":0,"ticks":""},"colorscale":[[0.0,"#0d0887"],[0.1111111111111111,"#46039f"],[0.2222222222222222...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দুর্নীতির 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সাহেবের জমির দলিলের গল্পটা মনে আছে? ৪২,০০০ টাকা ঘুষ দিতে হয়েছিল। এটা একজনের গল্প। পুরো দেশে এই "অদৃশ্য কর" কত?</a:t>
            </a:r>
          </a:p>
          <a:p>
            <a:pPr>
              <a:spcAft>
                <a:spcPts val="600"/>
              </a:spcAft>
            </a:pPr>
            <a:r>
              <a:rPr sz="1400">
                <a:solidFill>
                  <a:srgbClr val="1F2937"/>
                </a:solidFill>
              </a:rPr>
              <a:t>ট্রান্সপারেন্সি ইন্টারন্যাশনাল বাংলাদেশ (টিআইবি) এর জরিপ অনুযায়ী, বাংলাদেশের পরিবারগুলো সরকারি সেবা পেতে বছরে গড়ে ১২,০০০ টাকা ঘুষ দেয়। ৩.৫ কোটি পরিবার হিসাব করলে মোট ঘুষের পরিমাণ প্রায় ৪২,০০০ কোটি টাকা। এটা বাংলাদেশের বার্ষিক স্বাস্থ্য বাজেটের দ্বিগুণেরও বেশি।</a:t>
            </a:r>
          </a:p>
          <a:p>
            <a:pPr>
              <a:spcAft>
                <a:spcPts val="600"/>
              </a:spcAft>
            </a:pPr>
            <a:r>
              <a:rPr sz="1400">
                <a:solidFill>
                  <a:srgbClr val="1F2937"/>
                </a:solidFill>
              </a:rPr>
              <a:t>কিন্তু ঘুষ শুধু টাকার ক্ষতি না। এর আরো বড় ক্ষতি হলো সময়, সুযোগ, আর বিশ্বাসের ক্ষতি।</a:t>
            </a:r>
          </a:p>
          <a:p>
            <a:pPr>
              <a:spcAft>
                <a:spcPts val="600"/>
              </a:spcAft>
            </a:pPr>
            <a:r>
              <a:rPr sz="1400">
                <a:solidFill>
                  <a:srgbClr val="1F2937"/>
                </a:solidFill>
              </a:rPr>
              <a:t>একজন উদ্যোক্তা যখন ট্রেড লাইসেন্স পেতে তিন মাস ঘোরে, সে ওই তিন মাস ব্যবসা করতে পারে না। একজন কৃষক যখন সরকারি সারের জন্য দালালকে টাকা দেয়, তার উৎপাদন খরচ বেড়ে যায়। একজন দরিদ্র পরিবার যখন সরকারি হাসপাতালে ঘুষ ছাড়া সেবা পায় না, তারা বেসরকারি হাসপাতালে যায় আর আরো গরিব হয়। দুর্নীতি একটা কর, যেটা সবচেয়ে বেশি চাপায় গরিবদের উপর।</a:t>
            </a:r>
          </a:p>
          <a:p>
            <a:pPr>
              <a:spcAft>
                <a:spcPts val="600"/>
              </a:spcAft>
            </a:pPr>
            <a:r>
              <a:rPr sz="1400">
                <a:solidFill>
                  <a:srgbClr val="1F2937"/>
                </a:solidFill>
              </a:rPr>
              <a:t>আর এই দুর্নীতি টিকে থাকে কেন? কারণ জবাবদিহি নেই। কেউ প্রশ্ন করতে পারে না। যারা প্রশ্ন করার কথা, মিডিয়া, নাগরিক সমাজ, বিচার বিভাগ, তাদের অবস্থা কেমন?</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সংকুচিত পরিসর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সুস্থ গণতন্ত্রে তিনটা জিনিস থাকে: স্বাধীন সংবাদমাধ্যম, সক্রিয় নাগরিক সমাজ, আর স্বাধীন বিচার বিভাগ। এই তিনটা মিলে সরকারকে জবাবদিহি করতে বাধ্য করে। বাংলাদেশে তিনটাই সংকটে।</a:t>
            </a:r>
          </a:p>
          <a:p>
            <a:pPr>
              <a:spcAft>
                <a:spcPts val="600"/>
              </a:spcAft>
            </a:pPr>
            <a:r>
              <a:rPr sz="1400">
                <a:solidFill>
                  <a:srgbClr val="1F2937"/>
                </a:solidFill>
              </a:rPr>
              <a:t>প্রথমে সংবাদমাধ্যম। Reporters Without Borders (RSF) এর প্রেস ফ্রিডম ইনডেক্সে বাংলাদেশ কোথায়?</a:t>
            </a:r>
          </a:p>
          <a:p>
            <a:pPr>
              <a:spcAft>
                <a:spcPts val="600"/>
              </a:spcAft>
            </a:pPr>
            <a:r>
              <a:rPr sz="1400">
                <a:solidFill>
                  <a:srgbClr val="1F2937"/>
                </a:solidFill>
              </a:rPr>
              <a:t>window.PLOTLYENV=window.PLOTLYENV || {};                                if (document.getElementById("5782e382-4356-4202-83dd-5dedd49afbd1")) {                    Plotly.newPlot(                        "5782e382-4356-4202-83dd-5dedd49afbd1",                        [{"fill":"tozeroy","fillcolor":"rgba(192,57,43,0.06)","line":{"color":"#c0392b","width":3},"mode":"lines+markers","name":"র‍্যাঙ্ক (উপরে = খারাপ)","x":[2010,2011,2012,2013,2014,2015,2016,2017,2018,2019,2020,2021,2022,2023,2024,2025],"y":[126,129,144,144,146,146,144,146,150,151,152,152,162,163,165,165],"type":"scatter"}],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প্যারাডক্স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এতক্ষণ যা পড়লেন, তাতে মনে হতে পারে বাংলাদেশ একটা ব্যর্থ রাষ্ট্র। কিন্তু একটা আশ্চর্য জিনিস আছে। এই দুর্বল শাসন, দুর্নীতি, আর প্রাতিষ্ঠানিক ক্ষয় সত্ত্বেও বাংলাদেশের অর্থনীতি গত দুই দশক ধরে ৬% এর উপরে প্রবৃদ্ধি করেছে। এটা কীভাবে সম্ভব?</a:t>
            </a:r>
          </a:p>
          <a:p>
            <a:pPr>
              <a:spcAft>
                <a:spcPts val="600"/>
              </a:spcAft>
            </a:pPr>
            <a:r>
              <a:rPr sz="1400">
                <a:solidFill>
                  <a:srgbClr val="1F2937"/>
                </a:solidFill>
              </a:rPr>
              <a:t>window.PLOTLYENV=window.PLOTLYENV || {};                                if (document.getElementById("b6f56880-a410-4d0a-b84d-3abb108bd614")) {                    Plotly.newPlot(                        "b6f56880-a410-4d0a-b84d-3abb108bd614",                        [{"marker":{"color":["#e74c3c","#7f8c8d","#7f8c8d","#7f8c8d","#7f8c8d","#7f8c8d","#7f8c8d","#7f8c8d","#7f8c8d","#7f8c8d","#7f8c8d","#7f8c8d","#7f8c8d","#7f8c8d","#7f8c8d","#7f8c8d","#7f8c8d","#7f8c8d","#7f8c8d","#7f8c8d"],"opacity":0.8,"size":[14,8,8,8,8,8,8,8,8,8,8,8,8,8,8,8,8,8,8,8]},"mode":"markers+text","text":["বাংলাদেশ","ভারত","ভিয়েতনাম","ইন্দোনেশিয়া","শ্রীলঙ্কা","পাকিস্তান","নেপাল","মিয়ানমার","কম্বোডিয়া","ফিলিপাইন","থাইল্যান্ড","মালয়েশিয়া","চীন","দ. কোরিয়া","সিঙ্গাপুর","নাইজেরিয়া","কেনিয়া","ঘানা","ইথিওপিয়া","রুয়ান্ডা"],"textfont":{"size":9},"textposition":"top center","x":[-0.82,-0.18,0.08,-0.04,-0.32,-0.58,-0.62,-1.45,-0.78,-0.02,0.22,0.94,0.52,1.18,2.16,-1.02,-0.45,-0.1,-0.52,0.18],"y":[5.8,5.2,5.5,3.8,1.2,2.5,4.2,-3.5,4.0,4.5,1.8,3.5,4.8,2.2,3.0,2.0,4.8,3.2,5.5,7.2],"type":"scatter"}],                        {"template":{"data":{"histogram2dcontour":[{"type":"histogram2dcontour","colorbar":{"outlinewidth":0,"...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